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1"/>
  </p:notesMasterIdLst>
  <p:sldIdLst>
    <p:sldId id="256" r:id="rId2"/>
    <p:sldId id="257" r:id="rId3"/>
    <p:sldId id="259" r:id="rId4"/>
    <p:sldId id="258" r:id="rId5"/>
    <p:sldId id="265" r:id="rId6"/>
    <p:sldId id="266" r:id="rId7"/>
    <p:sldId id="267" r:id="rId8"/>
    <p:sldId id="262" r:id="rId9"/>
    <p:sldId id="260"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885"/>
    <p:restoredTop sz="94663"/>
  </p:normalViewPr>
  <p:slideViewPr>
    <p:cSldViewPr snapToGrid="0" snapToObjects="1">
      <p:cViewPr varScale="1">
        <p:scale>
          <a:sx n="64" d="100"/>
          <a:sy n="64" d="100"/>
        </p:scale>
        <p:origin x="571"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2E0859-FA63-3342-A17E-C9D751D3E9AC}" type="datetimeFigureOut">
              <a:rPr lang="en-US" smtClean="0"/>
              <a:t>6/5/2020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4D47F4-34DA-9140-88F1-6AFB442644F1}" type="slidenum">
              <a:rPr lang="en-US" smtClean="0"/>
              <a:t>‹#›</a:t>
            </a:fld>
            <a:endParaRPr lang="en-US"/>
          </a:p>
        </p:txBody>
      </p:sp>
    </p:spTree>
    <p:extLst>
      <p:ext uri="{BB962C8B-B14F-4D97-AF65-F5344CB8AC3E}">
        <p14:creationId xmlns:p14="http://schemas.microsoft.com/office/powerpoint/2010/main" val="323498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D47F4-34DA-9140-88F1-6AFB442644F1}" type="slidenum">
              <a:rPr lang="en-US" smtClean="0"/>
              <a:t>3</a:t>
            </a:fld>
            <a:endParaRPr lang="en-US"/>
          </a:p>
        </p:txBody>
      </p:sp>
    </p:spTree>
    <p:extLst>
      <p:ext uri="{BB962C8B-B14F-4D97-AF65-F5344CB8AC3E}">
        <p14:creationId xmlns:p14="http://schemas.microsoft.com/office/powerpoint/2010/main" val="902448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4D47F4-34DA-9140-88F1-6AFB442644F1}" type="slidenum">
              <a:rPr lang="en-US" smtClean="0"/>
              <a:t>9</a:t>
            </a:fld>
            <a:endParaRPr lang="en-US"/>
          </a:p>
        </p:txBody>
      </p:sp>
    </p:spTree>
    <p:extLst>
      <p:ext uri="{BB962C8B-B14F-4D97-AF65-F5344CB8AC3E}">
        <p14:creationId xmlns:p14="http://schemas.microsoft.com/office/powerpoint/2010/main" val="132656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1D97F5BE-95E1-D948-90F2-1A3B650D454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674523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97F5BE-95E1-D948-90F2-1A3B650D454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27552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97F5BE-95E1-D948-90F2-1A3B650D454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2504762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1D97F5BE-95E1-D948-90F2-1A3B650D454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4016531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D97F5BE-95E1-D948-90F2-1A3B650D4547}" type="datetimeFigureOut">
              <a:rPr lang="en-US" smtClean="0"/>
              <a:t>6/5/2020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671144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1D97F5BE-95E1-D948-90F2-1A3B650D454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23906593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1D97F5BE-95E1-D948-90F2-1A3B650D4547}" type="datetimeFigureOut">
              <a:rPr lang="en-US" smtClean="0"/>
              <a:t>6/5/2020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1829999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D97F5BE-95E1-D948-90F2-1A3B650D4547}" type="datetimeFigureOut">
              <a:rPr lang="en-US" smtClean="0"/>
              <a:t>6/5/2020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237572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7F5BE-95E1-D948-90F2-1A3B650D4547}" type="datetimeFigureOut">
              <a:rPr lang="en-US" smtClean="0"/>
              <a:t>6/5/2020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412044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97F5BE-95E1-D948-90F2-1A3B650D454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2486380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1D97F5BE-95E1-D948-90F2-1A3B650D4547}" type="datetimeFigureOut">
              <a:rPr lang="en-US" smtClean="0"/>
              <a:t>6/5/2020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43AA38-C375-2042-9942-53A10283FC0A}" type="slidenum">
              <a:rPr lang="en-US" smtClean="0"/>
              <a:t>‹#›</a:t>
            </a:fld>
            <a:endParaRPr lang="en-US"/>
          </a:p>
        </p:txBody>
      </p:sp>
    </p:spTree>
    <p:extLst>
      <p:ext uri="{BB962C8B-B14F-4D97-AF65-F5344CB8AC3E}">
        <p14:creationId xmlns:p14="http://schemas.microsoft.com/office/powerpoint/2010/main" val="604171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97F5BE-95E1-D948-90F2-1A3B650D4547}" type="datetimeFigureOut">
              <a:rPr lang="en-US" smtClean="0"/>
              <a:t>6/5/2020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3AA38-C375-2042-9942-53A10283FC0A}" type="slidenum">
              <a:rPr lang="en-US" smtClean="0"/>
              <a:t>‹#›</a:t>
            </a:fld>
            <a:endParaRPr lang="en-US"/>
          </a:p>
        </p:txBody>
      </p:sp>
    </p:spTree>
    <p:extLst>
      <p:ext uri="{BB962C8B-B14F-4D97-AF65-F5344CB8AC3E}">
        <p14:creationId xmlns:p14="http://schemas.microsoft.com/office/powerpoint/2010/main" val="797756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t.co/Q5d7mD6EiH?amp=1"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t.co/Q5d7mD6EiH?amp=1"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media.tghn.org/medialibrary/2020/05/ISARIC_Data_Platform_COVID-19_Report_6MAY20.pdf"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36F35-1C35-394E-9894-03307EE1E1F2}"/>
              </a:ext>
            </a:extLst>
          </p:cNvPr>
          <p:cNvSpPr>
            <a:spLocks noGrp="1"/>
          </p:cNvSpPr>
          <p:nvPr>
            <p:ph type="ctrTitle"/>
          </p:nvPr>
        </p:nvSpPr>
        <p:spPr>
          <a:xfrm>
            <a:off x="431800" y="538163"/>
            <a:ext cx="8280400" cy="960437"/>
          </a:xfrm>
        </p:spPr>
        <p:txBody>
          <a:bodyPr>
            <a:normAutofit fontScale="90000"/>
          </a:bodyPr>
          <a:lstStyle/>
          <a:p>
            <a:r>
              <a:rPr lang="en-US" sz="5400" b="1" dirty="0"/>
              <a:t>Safely re-opening schools in SA</a:t>
            </a:r>
          </a:p>
        </p:txBody>
      </p:sp>
      <p:sp>
        <p:nvSpPr>
          <p:cNvPr id="3" name="Subtitle 2">
            <a:extLst>
              <a:ext uri="{FF2B5EF4-FFF2-40B4-BE49-F238E27FC236}">
                <a16:creationId xmlns:a16="http://schemas.microsoft.com/office/drawing/2014/main" id="{BA3A0133-88FE-8343-8BAF-BC2B2CCDBDA6}"/>
              </a:ext>
            </a:extLst>
          </p:cNvPr>
          <p:cNvSpPr>
            <a:spLocks noGrp="1"/>
          </p:cNvSpPr>
          <p:nvPr>
            <p:ph type="subTitle" idx="1"/>
          </p:nvPr>
        </p:nvSpPr>
        <p:spPr>
          <a:xfrm>
            <a:off x="1308100" y="5849938"/>
            <a:ext cx="6858000" cy="1655762"/>
          </a:xfrm>
        </p:spPr>
        <p:txBody>
          <a:bodyPr/>
          <a:lstStyle/>
          <a:p>
            <a:r>
              <a:rPr lang="en-US" dirty="0"/>
              <a:t>28 May 2020</a:t>
            </a:r>
          </a:p>
          <a:p>
            <a:r>
              <a:rPr lang="en-US" dirty="0"/>
              <a:t>Nic Spaull | Daily Maverick Webinar</a:t>
            </a:r>
          </a:p>
        </p:txBody>
      </p:sp>
      <p:pic>
        <p:nvPicPr>
          <p:cNvPr id="5" name="Picture 4">
            <a:extLst>
              <a:ext uri="{FF2B5EF4-FFF2-40B4-BE49-F238E27FC236}">
                <a16:creationId xmlns:a16="http://schemas.microsoft.com/office/drawing/2014/main" id="{82DE87F1-5ACE-844E-88C9-54CA6BED1196}"/>
              </a:ext>
            </a:extLst>
          </p:cNvPr>
          <p:cNvPicPr>
            <a:picLocks noChangeAspect="1"/>
          </p:cNvPicPr>
          <p:nvPr/>
        </p:nvPicPr>
        <p:blipFill>
          <a:blip r:embed="rId2"/>
          <a:stretch>
            <a:fillRect/>
          </a:stretch>
        </p:blipFill>
        <p:spPr>
          <a:xfrm>
            <a:off x="1873250" y="1879238"/>
            <a:ext cx="5397500" cy="3691662"/>
          </a:xfrm>
          <a:prstGeom prst="rect">
            <a:avLst/>
          </a:prstGeom>
        </p:spPr>
      </p:pic>
    </p:spTree>
    <p:extLst>
      <p:ext uri="{BB962C8B-B14F-4D97-AF65-F5344CB8AC3E}">
        <p14:creationId xmlns:p14="http://schemas.microsoft.com/office/powerpoint/2010/main" val="1844175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D79C0-2A87-9F42-AE93-4F87215BB8DC}"/>
              </a:ext>
            </a:extLst>
          </p:cNvPr>
          <p:cNvSpPr>
            <a:spLocks noGrp="1"/>
          </p:cNvSpPr>
          <p:nvPr>
            <p:ph type="title"/>
          </p:nvPr>
        </p:nvSpPr>
        <p:spPr>
          <a:xfrm>
            <a:off x="628650" y="365127"/>
            <a:ext cx="7886700" cy="650874"/>
          </a:xfrm>
        </p:spPr>
        <p:txBody>
          <a:bodyPr>
            <a:normAutofit fontScale="90000"/>
          </a:bodyPr>
          <a:lstStyle/>
          <a:p>
            <a:r>
              <a:rPr lang="en-US" dirty="0"/>
              <a:t>Key issues</a:t>
            </a:r>
          </a:p>
        </p:txBody>
      </p:sp>
      <p:sp>
        <p:nvSpPr>
          <p:cNvPr id="3" name="Content Placeholder 2">
            <a:extLst>
              <a:ext uri="{FF2B5EF4-FFF2-40B4-BE49-F238E27FC236}">
                <a16:creationId xmlns:a16="http://schemas.microsoft.com/office/drawing/2014/main" id="{F0CBCF69-DA20-A54A-B928-2CB3EFA240C7}"/>
              </a:ext>
            </a:extLst>
          </p:cNvPr>
          <p:cNvSpPr>
            <a:spLocks noGrp="1"/>
          </p:cNvSpPr>
          <p:nvPr>
            <p:ph idx="1"/>
          </p:nvPr>
        </p:nvSpPr>
        <p:spPr>
          <a:xfrm>
            <a:off x="255161" y="1040329"/>
            <a:ext cx="8785807" cy="5714999"/>
          </a:xfrm>
        </p:spPr>
        <p:txBody>
          <a:bodyPr>
            <a:normAutofit fontScale="70000" lnSpcReduction="20000"/>
          </a:bodyPr>
          <a:lstStyle/>
          <a:p>
            <a:pPr marL="514350" indent="-514350">
              <a:buFont typeface="+mj-lt"/>
              <a:buAutoNum type="arabicPeriod"/>
            </a:pPr>
            <a:r>
              <a:rPr lang="en-US" b="1" u="sng" dirty="0"/>
              <a:t>COVID-19 will be with us for the next 2 years </a:t>
            </a:r>
          </a:p>
          <a:p>
            <a:pPr lvl="1"/>
            <a:r>
              <a:rPr lang="en-US" dirty="0"/>
              <a:t>Countries need to find ways of learning to live alongside the virus. We cannot keep schools closed for 2 years. In SA we cannot stop the spread of the virus, only the “intensity” of infections/deaths from COVID-19</a:t>
            </a:r>
          </a:p>
          <a:p>
            <a:pPr marL="514350" indent="-514350">
              <a:buFont typeface="+mj-lt"/>
              <a:buAutoNum type="arabicPeriod"/>
            </a:pPr>
            <a:r>
              <a:rPr lang="en-US" b="1" dirty="0"/>
              <a:t>SA context</a:t>
            </a:r>
          </a:p>
          <a:p>
            <a:pPr lvl="1"/>
            <a:r>
              <a:rPr lang="en-US" dirty="0"/>
              <a:t>17,000 infections 300 deaths, schools closed for 7 weeks, re-open on 1 June for Grade 7 and Grade 12 with PPE and social distancing, unions opposed, parents can choose. Likely schools will shut again in August when surge comes. Possibility of 2020 academic year totally compromised. LT labour-market implications, especially for the poorest children.</a:t>
            </a:r>
          </a:p>
          <a:p>
            <a:pPr marL="514350" indent="-514350">
              <a:buFont typeface="+mj-lt"/>
              <a:buAutoNum type="arabicPeriod"/>
            </a:pPr>
            <a:r>
              <a:rPr lang="en-US" b="1" dirty="0"/>
              <a:t>National shutdowns are costly </a:t>
            </a:r>
          </a:p>
          <a:p>
            <a:pPr lvl="1"/>
            <a:r>
              <a:rPr lang="en-US" dirty="0"/>
              <a:t>Learning losses, nutrition and school meals, immunizations, health-seeking behavior – people don’t go to clinics because they are afraid, other health issues (TB/HIV), household income, employment, tax revenue, etc.</a:t>
            </a:r>
          </a:p>
          <a:p>
            <a:pPr lvl="1"/>
            <a:r>
              <a:rPr lang="en-US" dirty="0"/>
              <a:t>Especially costly for children in the long term.</a:t>
            </a:r>
          </a:p>
          <a:p>
            <a:pPr marL="514350" indent="-514350">
              <a:buFont typeface="+mj-lt"/>
              <a:buAutoNum type="arabicPeriod"/>
            </a:pPr>
            <a:r>
              <a:rPr lang="en-US" b="1" dirty="0"/>
              <a:t>Safety</a:t>
            </a:r>
            <a:r>
              <a:rPr lang="en-US" dirty="0"/>
              <a:t> of children, teachers and parents</a:t>
            </a:r>
          </a:p>
          <a:p>
            <a:pPr lvl="1"/>
            <a:r>
              <a:rPr lang="en-US" dirty="0"/>
              <a:t>This is primarily an “adult’s disease” – it does not affect children and adults in the same way. Children’s immune systems seem better able to fight off the disease. </a:t>
            </a:r>
          </a:p>
          <a:p>
            <a:pPr marL="514350" indent="-514350">
              <a:buFont typeface="+mj-lt"/>
              <a:buAutoNum type="arabicPeriod"/>
            </a:pPr>
            <a:r>
              <a:rPr lang="en-US" b="1" dirty="0"/>
              <a:t>Limiting the spread </a:t>
            </a:r>
            <a:r>
              <a:rPr lang="en-US" dirty="0"/>
              <a:t>of the COVID-19 virus </a:t>
            </a:r>
          </a:p>
          <a:p>
            <a:pPr lvl="1"/>
            <a:r>
              <a:rPr lang="en-US" dirty="0"/>
              <a:t>School closures / lockdowns – for how long? Close schools for 6 months?</a:t>
            </a:r>
          </a:p>
          <a:p>
            <a:pPr lvl="1"/>
            <a:r>
              <a:rPr lang="en-US" dirty="0"/>
              <a:t>Handwashing (water/sanitation/infrastructure issues), masks (will children wear masks and use them properly?)</a:t>
            </a:r>
          </a:p>
          <a:p>
            <a:pPr lvl="1"/>
            <a:r>
              <a:rPr lang="en-US" dirty="0"/>
              <a:t>If economy re-opens, young children at home alone better than at school in class of 60?</a:t>
            </a:r>
          </a:p>
          <a:p>
            <a:endParaRPr lang="en-US" dirty="0"/>
          </a:p>
        </p:txBody>
      </p:sp>
    </p:spTree>
    <p:extLst>
      <p:ext uri="{BB962C8B-B14F-4D97-AF65-F5344CB8AC3E}">
        <p14:creationId xmlns:p14="http://schemas.microsoft.com/office/powerpoint/2010/main" val="1465468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F7CD9-F4BE-054F-855C-56BBF13ECDB4}"/>
              </a:ext>
            </a:extLst>
          </p:cNvPr>
          <p:cNvSpPr>
            <a:spLocks noGrp="1"/>
          </p:cNvSpPr>
          <p:nvPr>
            <p:ph type="title"/>
          </p:nvPr>
        </p:nvSpPr>
        <p:spPr>
          <a:xfrm>
            <a:off x="483560" y="373965"/>
            <a:ext cx="8176879" cy="860882"/>
          </a:xfrm>
        </p:spPr>
        <p:txBody>
          <a:bodyPr>
            <a:noAutofit/>
          </a:bodyPr>
          <a:lstStyle/>
          <a:p>
            <a:r>
              <a:rPr lang="en-US" sz="2800" dirty="0"/>
              <a:t>Only </a:t>
            </a:r>
            <a:r>
              <a:rPr lang="en-US" sz="2800" b="1" dirty="0"/>
              <a:t>5% </a:t>
            </a:r>
            <a:r>
              <a:rPr lang="en-US" sz="2800" dirty="0"/>
              <a:t>of positive cases in SA are children aged 0-14yrs </a:t>
            </a:r>
            <a:r>
              <a:rPr lang="en-US" sz="1800" dirty="0"/>
              <a:t>(</a:t>
            </a:r>
            <a:r>
              <a:rPr lang="en-US" sz="1800" dirty="0" err="1"/>
              <a:t>SAtotal</a:t>
            </a:r>
            <a:r>
              <a:rPr lang="en-US" sz="1800" dirty="0"/>
              <a:t>=10,015</a:t>
            </a:r>
            <a:r>
              <a:rPr lang="en-US" sz="2800" dirty="0"/>
              <a:t>), yet they are </a:t>
            </a:r>
            <a:r>
              <a:rPr lang="en-US" sz="2800" b="1" dirty="0"/>
              <a:t>29% of SA population</a:t>
            </a:r>
          </a:p>
        </p:txBody>
      </p:sp>
      <p:sp>
        <p:nvSpPr>
          <p:cNvPr id="3" name="Content Placeholder 2">
            <a:extLst>
              <a:ext uri="{FF2B5EF4-FFF2-40B4-BE49-F238E27FC236}">
                <a16:creationId xmlns:a16="http://schemas.microsoft.com/office/drawing/2014/main" id="{1590AD0F-E010-E44E-8519-74D76043F5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580328D-A997-6541-9D68-93183776FF6F}"/>
              </a:ext>
            </a:extLst>
          </p:cNvPr>
          <p:cNvPicPr>
            <a:picLocks noChangeAspect="1"/>
          </p:cNvPicPr>
          <p:nvPr/>
        </p:nvPicPr>
        <p:blipFill rotWithShape="1">
          <a:blip r:embed="rId3"/>
          <a:srcRect b="42340"/>
          <a:stretch/>
        </p:blipFill>
        <p:spPr>
          <a:xfrm>
            <a:off x="698500" y="1404023"/>
            <a:ext cx="7747000" cy="5372557"/>
          </a:xfrm>
          <a:prstGeom prst="rect">
            <a:avLst/>
          </a:prstGeom>
        </p:spPr>
      </p:pic>
      <p:sp>
        <p:nvSpPr>
          <p:cNvPr id="5" name="Rounded Rectangle 4">
            <a:extLst>
              <a:ext uri="{FF2B5EF4-FFF2-40B4-BE49-F238E27FC236}">
                <a16:creationId xmlns:a16="http://schemas.microsoft.com/office/drawing/2014/main" id="{243869FF-D6E2-F440-A285-30284B598150}"/>
              </a:ext>
            </a:extLst>
          </p:cNvPr>
          <p:cNvSpPr/>
          <p:nvPr/>
        </p:nvSpPr>
        <p:spPr>
          <a:xfrm>
            <a:off x="1841500" y="4991100"/>
            <a:ext cx="1028700" cy="317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2720BA3-C9F2-0A44-A520-386368A9A0E8}"/>
              </a:ext>
            </a:extLst>
          </p:cNvPr>
          <p:cNvPicPr>
            <a:picLocks noChangeAspect="1"/>
          </p:cNvPicPr>
          <p:nvPr/>
        </p:nvPicPr>
        <p:blipFill>
          <a:blip r:embed="rId4"/>
          <a:stretch>
            <a:fillRect/>
          </a:stretch>
        </p:blipFill>
        <p:spPr>
          <a:xfrm>
            <a:off x="5346254" y="1825625"/>
            <a:ext cx="3797746" cy="2517675"/>
          </a:xfrm>
          <a:prstGeom prst="rect">
            <a:avLst/>
          </a:prstGeom>
        </p:spPr>
      </p:pic>
    </p:spTree>
    <p:extLst>
      <p:ext uri="{BB962C8B-B14F-4D97-AF65-F5344CB8AC3E}">
        <p14:creationId xmlns:p14="http://schemas.microsoft.com/office/powerpoint/2010/main" val="410227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3FE0EBE6-A4D8-D94A-A858-296D5D86E68A}"/>
              </a:ext>
            </a:extLst>
          </p:cNvPr>
          <p:cNvPicPr>
            <a:picLocks noGrp="1" noChangeAspect="1"/>
          </p:cNvPicPr>
          <p:nvPr>
            <p:ph idx="1"/>
          </p:nvPr>
        </p:nvPicPr>
        <p:blipFill>
          <a:blip r:embed="rId2"/>
          <a:stretch>
            <a:fillRect/>
          </a:stretch>
        </p:blipFill>
        <p:spPr>
          <a:xfrm>
            <a:off x="1121241" y="326334"/>
            <a:ext cx="7598240" cy="6531666"/>
          </a:xfrm>
        </p:spPr>
      </p:pic>
      <p:sp>
        <p:nvSpPr>
          <p:cNvPr id="2" name="Title 1">
            <a:extLst>
              <a:ext uri="{FF2B5EF4-FFF2-40B4-BE49-F238E27FC236}">
                <a16:creationId xmlns:a16="http://schemas.microsoft.com/office/drawing/2014/main" id="{2780E6EE-A86F-6C49-8C13-39410BA8D178}"/>
              </a:ext>
            </a:extLst>
          </p:cNvPr>
          <p:cNvSpPr>
            <a:spLocks noGrp="1"/>
          </p:cNvSpPr>
          <p:nvPr>
            <p:ph type="title"/>
          </p:nvPr>
        </p:nvSpPr>
        <p:spPr>
          <a:xfrm>
            <a:off x="3606800" y="2227659"/>
            <a:ext cx="4768850" cy="2402681"/>
          </a:xfrm>
        </p:spPr>
        <p:txBody>
          <a:bodyPr>
            <a:normAutofit fontScale="90000"/>
          </a:bodyPr>
          <a:lstStyle/>
          <a:p>
            <a:r>
              <a:rPr lang="en-US" dirty="0"/>
              <a:t>It is very </a:t>
            </a:r>
            <a:r>
              <a:rPr lang="en-US" b="1" u="sng" dirty="0"/>
              <a:t>VERY</a:t>
            </a:r>
            <a:r>
              <a:rPr lang="en-US" dirty="0"/>
              <a:t> rare for children to get very ill or die from COVID-19.</a:t>
            </a:r>
          </a:p>
        </p:txBody>
      </p:sp>
    </p:spTree>
    <p:extLst>
      <p:ext uri="{BB962C8B-B14F-4D97-AF65-F5344CB8AC3E}">
        <p14:creationId xmlns:p14="http://schemas.microsoft.com/office/powerpoint/2010/main" val="2382231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DB48-3E25-2D4D-9694-1E985F2058C8}"/>
              </a:ext>
            </a:extLst>
          </p:cNvPr>
          <p:cNvSpPr>
            <a:spLocks noGrp="1"/>
          </p:cNvSpPr>
          <p:nvPr>
            <p:ph type="title"/>
          </p:nvPr>
        </p:nvSpPr>
        <p:spPr/>
        <p:txBody>
          <a:bodyPr/>
          <a:lstStyle/>
          <a:p>
            <a:r>
              <a:rPr lang="en-US" b="1" dirty="0"/>
              <a:t>Adults in SA (</a:t>
            </a:r>
            <a:r>
              <a:rPr lang="en-US" b="1" dirty="0" err="1"/>
              <a:t>Madhi</a:t>
            </a:r>
            <a:r>
              <a:rPr lang="en-US" b="1" dirty="0"/>
              <a:t>, 2020)</a:t>
            </a:r>
          </a:p>
        </p:txBody>
      </p:sp>
      <p:pic>
        <p:nvPicPr>
          <p:cNvPr id="5" name="Content Placeholder 4" descr="A screenshot of a social media post&#10;&#10;Description automatically generated">
            <a:extLst>
              <a:ext uri="{FF2B5EF4-FFF2-40B4-BE49-F238E27FC236}">
                <a16:creationId xmlns:a16="http://schemas.microsoft.com/office/drawing/2014/main" id="{354EB1A4-99CD-DC40-A0AD-70A745445904}"/>
              </a:ext>
            </a:extLst>
          </p:cNvPr>
          <p:cNvPicPr>
            <a:picLocks noGrp="1" noChangeAspect="1"/>
          </p:cNvPicPr>
          <p:nvPr>
            <p:ph idx="1"/>
          </p:nvPr>
        </p:nvPicPr>
        <p:blipFill>
          <a:blip r:embed="rId2"/>
          <a:stretch>
            <a:fillRect/>
          </a:stretch>
        </p:blipFill>
        <p:spPr>
          <a:xfrm>
            <a:off x="123579" y="1500746"/>
            <a:ext cx="8896842" cy="5146674"/>
          </a:xfrm>
        </p:spPr>
      </p:pic>
      <p:sp>
        <p:nvSpPr>
          <p:cNvPr id="7" name="Rectangle 6">
            <a:extLst>
              <a:ext uri="{FF2B5EF4-FFF2-40B4-BE49-F238E27FC236}">
                <a16:creationId xmlns:a16="http://schemas.microsoft.com/office/drawing/2014/main" id="{52706684-35B8-6841-8F1E-C07A90BFE2D7}"/>
              </a:ext>
            </a:extLst>
          </p:cNvPr>
          <p:cNvSpPr/>
          <p:nvPr/>
        </p:nvSpPr>
        <p:spPr>
          <a:xfrm>
            <a:off x="1862618" y="6462754"/>
            <a:ext cx="6732420" cy="369332"/>
          </a:xfrm>
          <a:prstGeom prst="rect">
            <a:avLst/>
          </a:prstGeom>
        </p:spPr>
        <p:txBody>
          <a:bodyPr wrap="none">
            <a:spAutoFit/>
          </a:bodyPr>
          <a:lstStyle/>
          <a:p>
            <a:r>
              <a:rPr lang="en-US" dirty="0">
                <a:hlinkClick r:id="rId3"/>
              </a:rPr>
              <a:t>SA Paediatric Association Webinar: https://t.co/Q5d7mD6EiH?amp=1</a:t>
            </a:r>
            <a:r>
              <a:rPr lang="en-US" dirty="0"/>
              <a:t> </a:t>
            </a:r>
          </a:p>
        </p:txBody>
      </p:sp>
    </p:spTree>
    <p:extLst>
      <p:ext uri="{BB962C8B-B14F-4D97-AF65-F5344CB8AC3E}">
        <p14:creationId xmlns:p14="http://schemas.microsoft.com/office/powerpoint/2010/main" val="2661861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FDB48-3E25-2D4D-9694-1E985F2058C8}"/>
              </a:ext>
            </a:extLst>
          </p:cNvPr>
          <p:cNvSpPr>
            <a:spLocks noGrp="1"/>
          </p:cNvSpPr>
          <p:nvPr>
            <p:ph type="title"/>
          </p:nvPr>
        </p:nvSpPr>
        <p:spPr/>
        <p:txBody>
          <a:bodyPr/>
          <a:lstStyle/>
          <a:p>
            <a:r>
              <a:rPr lang="en-US" b="1" dirty="0"/>
              <a:t>Children in SA (</a:t>
            </a:r>
            <a:r>
              <a:rPr lang="en-US" b="1" dirty="0" err="1"/>
              <a:t>Madhi</a:t>
            </a:r>
            <a:r>
              <a:rPr lang="en-US" b="1" dirty="0"/>
              <a:t>, 2020)</a:t>
            </a:r>
          </a:p>
        </p:txBody>
      </p:sp>
      <p:pic>
        <p:nvPicPr>
          <p:cNvPr id="5" name="Content Placeholder 4">
            <a:extLst>
              <a:ext uri="{FF2B5EF4-FFF2-40B4-BE49-F238E27FC236}">
                <a16:creationId xmlns:a16="http://schemas.microsoft.com/office/drawing/2014/main" id="{354EB1A4-99CD-DC40-A0AD-70A745445904}"/>
              </a:ext>
            </a:extLst>
          </p:cNvPr>
          <p:cNvPicPr>
            <a:picLocks noGrp="1" noChangeAspect="1"/>
          </p:cNvPicPr>
          <p:nvPr>
            <p:ph idx="1"/>
          </p:nvPr>
        </p:nvPicPr>
        <p:blipFill>
          <a:blip r:embed="rId2"/>
          <a:srcRect/>
          <a:stretch/>
        </p:blipFill>
        <p:spPr>
          <a:xfrm>
            <a:off x="0" y="1352596"/>
            <a:ext cx="9139920" cy="5140278"/>
          </a:xfrm>
        </p:spPr>
      </p:pic>
      <p:sp>
        <p:nvSpPr>
          <p:cNvPr id="4" name="Rectangle 3">
            <a:extLst>
              <a:ext uri="{FF2B5EF4-FFF2-40B4-BE49-F238E27FC236}">
                <a16:creationId xmlns:a16="http://schemas.microsoft.com/office/drawing/2014/main" id="{D62A3F1F-9878-0C49-BC61-F967E6E2AFA0}"/>
              </a:ext>
            </a:extLst>
          </p:cNvPr>
          <p:cNvSpPr/>
          <p:nvPr/>
        </p:nvSpPr>
        <p:spPr>
          <a:xfrm>
            <a:off x="1862618" y="6462754"/>
            <a:ext cx="6732420" cy="369332"/>
          </a:xfrm>
          <a:prstGeom prst="rect">
            <a:avLst/>
          </a:prstGeom>
        </p:spPr>
        <p:txBody>
          <a:bodyPr wrap="none">
            <a:spAutoFit/>
          </a:bodyPr>
          <a:lstStyle/>
          <a:p>
            <a:r>
              <a:rPr lang="en-US" dirty="0">
                <a:hlinkClick r:id="rId3"/>
              </a:rPr>
              <a:t>SA Paediatric Association Webinar: https://t.co/Q5d7mD6EiH?amp=1</a:t>
            </a:r>
            <a:r>
              <a:rPr lang="en-US" dirty="0"/>
              <a:t> </a:t>
            </a:r>
          </a:p>
        </p:txBody>
      </p:sp>
    </p:spTree>
    <p:extLst>
      <p:ext uri="{BB962C8B-B14F-4D97-AF65-F5344CB8AC3E}">
        <p14:creationId xmlns:p14="http://schemas.microsoft.com/office/powerpoint/2010/main" val="19003642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map&#10;&#10;Description automatically generated">
            <a:extLst>
              <a:ext uri="{FF2B5EF4-FFF2-40B4-BE49-F238E27FC236}">
                <a16:creationId xmlns:a16="http://schemas.microsoft.com/office/drawing/2014/main" id="{339AAAFD-252A-2947-8D0C-4C1F65476517}"/>
              </a:ext>
            </a:extLst>
          </p:cNvPr>
          <p:cNvPicPr>
            <a:picLocks noGrp="1" noChangeAspect="1"/>
          </p:cNvPicPr>
          <p:nvPr>
            <p:ph idx="1"/>
          </p:nvPr>
        </p:nvPicPr>
        <p:blipFill rotWithShape="1">
          <a:blip r:embed="rId2"/>
          <a:srcRect r="2373" b="1"/>
          <a:stretch/>
        </p:blipFill>
        <p:spPr>
          <a:xfrm>
            <a:off x="1181851" y="1443388"/>
            <a:ext cx="7211740" cy="4912345"/>
          </a:xfrm>
          <a:prstGeom prst="rect">
            <a:avLst/>
          </a:prstGeom>
        </p:spPr>
      </p:pic>
      <p:sp>
        <p:nvSpPr>
          <p:cNvPr id="4" name="Rectangle 3">
            <a:extLst>
              <a:ext uri="{FF2B5EF4-FFF2-40B4-BE49-F238E27FC236}">
                <a16:creationId xmlns:a16="http://schemas.microsoft.com/office/drawing/2014/main" id="{8D3AEF1C-91BE-2F49-B8BA-54E7B1A1F78F}"/>
              </a:ext>
            </a:extLst>
          </p:cNvPr>
          <p:cNvSpPr/>
          <p:nvPr/>
        </p:nvSpPr>
        <p:spPr>
          <a:xfrm>
            <a:off x="160986" y="6492874"/>
            <a:ext cx="9253470" cy="307777"/>
          </a:xfrm>
          <a:prstGeom prst="rect">
            <a:avLst/>
          </a:prstGeom>
        </p:spPr>
        <p:txBody>
          <a:bodyPr wrap="square">
            <a:spAutoFit/>
          </a:bodyPr>
          <a:lstStyle/>
          <a:p>
            <a:pPr>
              <a:spcAft>
                <a:spcPts val="600"/>
              </a:spcAft>
            </a:pPr>
            <a:r>
              <a:rPr lang="en-ZA" sz="1400" dirty="0">
                <a:hlinkClick r:id="rId3"/>
              </a:rPr>
              <a:t>https://media.tghn.org/medialibrary/2020/05/ISARIC_Data_Platform_COVID-19_Report_6MAY20.pdf</a:t>
            </a:r>
            <a:endParaRPr lang="en-US" sz="1400"/>
          </a:p>
        </p:txBody>
      </p:sp>
      <p:sp>
        <p:nvSpPr>
          <p:cNvPr id="7" name="Title 1">
            <a:extLst>
              <a:ext uri="{FF2B5EF4-FFF2-40B4-BE49-F238E27FC236}">
                <a16:creationId xmlns:a16="http://schemas.microsoft.com/office/drawing/2014/main" id="{553E45D6-AAA0-F845-AB84-9A701287167A}"/>
              </a:ext>
            </a:extLst>
          </p:cNvPr>
          <p:cNvSpPr>
            <a:spLocks noGrp="1"/>
          </p:cNvSpPr>
          <p:nvPr>
            <p:ph type="title"/>
          </p:nvPr>
        </p:nvSpPr>
        <p:spPr>
          <a:xfrm>
            <a:off x="1736468" y="114659"/>
            <a:ext cx="7886700" cy="1325563"/>
          </a:xfrm>
        </p:spPr>
        <p:txBody>
          <a:bodyPr/>
          <a:lstStyle/>
          <a:p>
            <a:r>
              <a:rPr lang="en-US" b="1" dirty="0"/>
              <a:t>UK as at 6 May 2020</a:t>
            </a:r>
          </a:p>
        </p:txBody>
      </p:sp>
    </p:spTree>
    <p:extLst>
      <p:ext uri="{BB962C8B-B14F-4D97-AF65-F5344CB8AC3E}">
        <p14:creationId xmlns:p14="http://schemas.microsoft.com/office/powerpoint/2010/main" val="219124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E550A-16FC-E442-9F24-105577465B3D}"/>
              </a:ext>
            </a:extLst>
          </p:cNvPr>
          <p:cNvSpPr>
            <a:spLocks noGrp="1"/>
          </p:cNvSpPr>
          <p:nvPr>
            <p:ph type="title"/>
          </p:nvPr>
        </p:nvSpPr>
        <p:spPr>
          <a:xfrm>
            <a:off x="628650" y="275431"/>
            <a:ext cx="8235950" cy="1325563"/>
          </a:xfrm>
        </p:spPr>
        <p:txBody>
          <a:bodyPr>
            <a:noAutofit/>
          </a:bodyPr>
          <a:lstStyle/>
          <a:p>
            <a:r>
              <a:rPr lang="en-US" sz="3600" dirty="0"/>
              <a:t>Lockdowns and COVID-19 fear reducing immunizations, visits to doctors and clinics, + no school feeding</a:t>
            </a:r>
          </a:p>
        </p:txBody>
      </p:sp>
      <p:pic>
        <p:nvPicPr>
          <p:cNvPr id="4" name="Content Placeholder 3">
            <a:extLst>
              <a:ext uri="{FF2B5EF4-FFF2-40B4-BE49-F238E27FC236}">
                <a16:creationId xmlns:a16="http://schemas.microsoft.com/office/drawing/2014/main" id="{1E93ADA9-316B-4847-9939-0912491AF76E}"/>
              </a:ext>
            </a:extLst>
          </p:cNvPr>
          <p:cNvPicPr>
            <a:picLocks noGrp="1" noChangeAspect="1"/>
          </p:cNvPicPr>
          <p:nvPr>
            <p:ph idx="1"/>
          </p:nvPr>
        </p:nvPicPr>
        <p:blipFill>
          <a:blip r:embed="rId2"/>
          <a:stretch>
            <a:fillRect/>
          </a:stretch>
        </p:blipFill>
        <p:spPr>
          <a:xfrm>
            <a:off x="838768" y="1600994"/>
            <a:ext cx="7466464" cy="5218906"/>
          </a:xfrm>
          <a:prstGeom prst="rect">
            <a:avLst/>
          </a:prstGeom>
        </p:spPr>
      </p:pic>
      <p:sp>
        <p:nvSpPr>
          <p:cNvPr id="5" name="Title 1">
            <a:extLst>
              <a:ext uri="{FF2B5EF4-FFF2-40B4-BE49-F238E27FC236}">
                <a16:creationId xmlns:a16="http://schemas.microsoft.com/office/drawing/2014/main" id="{926D1F8B-BF63-BF49-AEB0-F24C822286B2}"/>
              </a:ext>
            </a:extLst>
          </p:cNvPr>
          <p:cNvSpPr txBox="1">
            <a:spLocks/>
          </p:cNvSpPr>
          <p:nvPr/>
        </p:nvSpPr>
        <p:spPr>
          <a:xfrm>
            <a:off x="6667500" y="2929731"/>
            <a:ext cx="29083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C00000"/>
                </a:solidFill>
              </a:rPr>
              <a:t>TB testing in SA is also down 50%</a:t>
            </a:r>
          </a:p>
        </p:txBody>
      </p:sp>
      <p:sp>
        <p:nvSpPr>
          <p:cNvPr id="6" name="Title 1">
            <a:extLst>
              <a:ext uri="{FF2B5EF4-FFF2-40B4-BE49-F238E27FC236}">
                <a16:creationId xmlns:a16="http://schemas.microsoft.com/office/drawing/2014/main" id="{E2D84243-2F30-914B-B3CC-D5E75EE3B899}"/>
              </a:ext>
            </a:extLst>
          </p:cNvPr>
          <p:cNvSpPr txBox="1">
            <a:spLocks/>
          </p:cNvSpPr>
          <p:nvPr/>
        </p:nvSpPr>
        <p:spPr>
          <a:xfrm>
            <a:off x="0" y="5926652"/>
            <a:ext cx="82359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(NICD, 2020)</a:t>
            </a:r>
          </a:p>
        </p:txBody>
      </p:sp>
      <p:sp>
        <p:nvSpPr>
          <p:cNvPr id="3" name="Rectangle 2">
            <a:extLst>
              <a:ext uri="{FF2B5EF4-FFF2-40B4-BE49-F238E27FC236}">
                <a16:creationId xmlns:a16="http://schemas.microsoft.com/office/drawing/2014/main" id="{7B7EB364-F9B9-ED4E-8920-596A9B98DB32}"/>
              </a:ext>
            </a:extLst>
          </p:cNvPr>
          <p:cNvSpPr/>
          <p:nvPr/>
        </p:nvSpPr>
        <p:spPr>
          <a:xfrm>
            <a:off x="6681979" y="6542901"/>
            <a:ext cx="2304413" cy="276999"/>
          </a:xfrm>
          <a:prstGeom prst="rect">
            <a:avLst/>
          </a:prstGeom>
        </p:spPr>
        <p:txBody>
          <a:bodyPr wrap="none">
            <a:spAutoFit/>
          </a:bodyPr>
          <a:lstStyle/>
          <a:p>
            <a:r>
              <a:rPr lang="en-US" sz="1200" dirty="0"/>
              <a:t>https://</a:t>
            </a:r>
            <a:r>
              <a:rPr lang="en-US" sz="1200" dirty="0" err="1"/>
              <a:t>t.co</a:t>
            </a:r>
            <a:r>
              <a:rPr lang="en-US" sz="1200" dirty="0"/>
              <a:t>/GhB1RBNECP?amp=1</a:t>
            </a:r>
          </a:p>
        </p:txBody>
      </p:sp>
    </p:spTree>
    <p:extLst>
      <p:ext uri="{BB962C8B-B14F-4D97-AF65-F5344CB8AC3E}">
        <p14:creationId xmlns:p14="http://schemas.microsoft.com/office/powerpoint/2010/main" val="3066171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58F10-178F-8E41-B6ED-21AEF78D5F78}"/>
              </a:ext>
            </a:extLst>
          </p:cNvPr>
          <p:cNvSpPr>
            <a:spLocks noGrp="1"/>
          </p:cNvSpPr>
          <p:nvPr>
            <p:ph type="title"/>
          </p:nvPr>
        </p:nvSpPr>
        <p:spPr/>
        <p:txBody>
          <a:bodyPr/>
          <a:lstStyle/>
          <a:p>
            <a:r>
              <a:rPr lang="en-US" dirty="0"/>
              <a:t>Children and adults </a:t>
            </a:r>
          </a:p>
        </p:txBody>
      </p:sp>
      <p:sp>
        <p:nvSpPr>
          <p:cNvPr id="3" name="Content Placeholder 2">
            <a:extLst>
              <a:ext uri="{FF2B5EF4-FFF2-40B4-BE49-F238E27FC236}">
                <a16:creationId xmlns:a16="http://schemas.microsoft.com/office/drawing/2014/main" id="{CC4C28BA-D343-ED48-B57B-7F85DD09A467}"/>
              </a:ext>
            </a:extLst>
          </p:cNvPr>
          <p:cNvSpPr>
            <a:spLocks noGrp="1"/>
          </p:cNvSpPr>
          <p:nvPr>
            <p:ph idx="1"/>
          </p:nvPr>
        </p:nvSpPr>
        <p:spPr/>
        <p:txBody>
          <a:bodyPr>
            <a:normAutofit fontScale="92500" lnSpcReduction="10000"/>
          </a:bodyPr>
          <a:lstStyle/>
          <a:p>
            <a:r>
              <a:rPr lang="en-US" b="1" dirty="0"/>
              <a:t>Adults</a:t>
            </a:r>
            <a:r>
              <a:rPr lang="en-US" dirty="0"/>
              <a:t> linked to schooling should be the focus of school-based precautions (teachers, parents and grand-parents) </a:t>
            </a:r>
          </a:p>
          <a:p>
            <a:pPr lvl="1"/>
            <a:r>
              <a:rPr lang="en-US" b="1" dirty="0"/>
              <a:t>Isolating/protecting </a:t>
            </a:r>
            <a:r>
              <a:rPr lang="en-US" dirty="0"/>
              <a:t>high-risk categories (60+, diabetes, cardiac disease, hypertension)</a:t>
            </a:r>
          </a:p>
          <a:p>
            <a:pPr lvl="1"/>
            <a:r>
              <a:rPr lang="en-US" b="1" dirty="0"/>
              <a:t>Early retirement? </a:t>
            </a:r>
            <a:r>
              <a:rPr lang="en-US" dirty="0"/>
              <a:t>(This will be with us for 2 years)</a:t>
            </a:r>
          </a:p>
          <a:p>
            <a:pPr lvl="1"/>
            <a:r>
              <a:rPr lang="en-US" b="1" dirty="0"/>
              <a:t>Get 4</a:t>
            </a:r>
            <a:r>
              <a:rPr lang="en-US" b="1" baseline="30000" dirty="0"/>
              <a:t>th</a:t>
            </a:r>
            <a:r>
              <a:rPr lang="en-US" b="1" dirty="0"/>
              <a:t> year B.Ed students to replace teachers</a:t>
            </a:r>
            <a:r>
              <a:rPr lang="en-US" dirty="0"/>
              <a:t>? </a:t>
            </a:r>
          </a:p>
          <a:p>
            <a:pPr lvl="1"/>
            <a:endParaRPr lang="en-US" dirty="0"/>
          </a:p>
          <a:p>
            <a:r>
              <a:rPr lang="en-US" b="1" dirty="0"/>
              <a:t>Children</a:t>
            </a:r>
            <a:r>
              <a:rPr lang="en-US" dirty="0"/>
              <a:t>: Educating about hand-washing and mask-wearing, and vehicle for info to parents</a:t>
            </a:r>
          </a:p>
          <a:p>
            <a:r>
              <a:rPr lang="en-US" dirty="0"/>
              <a:t>Prolonged lockdowns and school closures clearly </a:t>
            </a:r>
            <a:r>
              <a:rPr lang="en-US" b="1" dirty="0"/>
              <a:t>not in the best interests of children in SA</a:t>
            </a:r>
          </a:p>
        </p:txBody>
      </p:sp>
    </p:spTree>
    <p:extLst>
      <p:ext uri="{BB962C8B-B14F-4D97-AF65-F5344CB8AC3E}">
        <p14:creationId xmlns:p14="http://schemas.microsoft.com/office/powerpoint/2010/main" val="33497224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482</Words>
  <Application>Microsoft Office PowerPoint</Application>
  <PresentationFormat>On-screen Show (4:3)</PresentationFormat>
  <Paragraphs>39</Paragraphs>
  <Slides>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Safely re-opening schools in SA</vt:lpstr>
      <vt:lpstr>Key issues</vt:lpstr>
      <vt:lpstr>Only 5% of positive cases in SA are children aged 0-14yrs (SAtotal=10,015), yet they are 29% of SA population</vt:lpstr>
      <vt:lpstr>It is very VERY rare for children to get very ill or die from COVID-19.</vt:lpstr>
      <vt:lpstr>Adults in SA (Madhi, 2020)</vt:lpstr>
      <vt:lpstr>Children in SA (Madhi, 2020)</vt:lpstr>
      <vt:lpstr>UK as at 6 May 2020</vt:lpstr>
      <vt:lpstr>Lockdowns and COVID-19 fear reducing immunizations, visits to doctors and clinics, + no school feeding</vt:lpstr>
      <vt:lpstr>Children and adults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Safely re-opening schools in SA</dc:title>
  <dc:creator>Nic Spaull</dc:creator>
  <cp:lastModifiedBy>Alta Van Heerden</cp:lastModifiedBy>
  <cp:revision>5</cp:revision>
  <dcterms:created xsi:type="dcterms:W3CDTF">2020-05-28T08:58:41Z</dcterms:created>
  <dcterms:modified xsi:type="dcterms:W3CDTF">2020-06-05T11:41:21Z</dcterms:modified>
</cp:coreProperties>
</file>