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337" r:id="rId3"/>
    <p:sldId id="331" r:id="rId4"/>
    <p:sldId id="329" r:id="rId5"/>
    <p:sldId id="333" r:id="rId6"/>
    <p:sldId id="336" r:id="rId7"/>
    <p:sldId id="330" r:id="rId8"/>
    <p:sldId id="328" r:id="rId9"/>
    <p:sldId id="332" r:id="rId10"/>
    <p:sldId id="334" r:id="rId11"/>
    <p:sldId id="335" r:id="rId12"/>
    <p:sldId id="289" r:id="rId13"/>
    <p:sldId id="283" r:id="rId14"/>
    <p:sldId id="300" r:id="rId15"/>
    <p:sldId id="301" r:id="rId16"/>
    <p:sldId id="302" r:id="rId17"/>
    <p:sldId id="326" r:id="rId18"/>
    <p:sldId id="292" r:id="rId19"/>
    <p:sldId id="286" r:id="rId20"/>
    <p:sldId id="258" r:id="rId21"/>
    <p:sldId id="298" r:id="rId22"/>
    <p:sldId id="309" r:id="rId23"/>
    <p:sldId id="303" r:id="rId24"/>
    <p:sldId id="308" r:id="rId25"/>
  </p:sldIdLst>
  <p:sldSz cx="9144000" cy="5143500" type="screen16x9"/>
  <p:notesSz cx="6858000" cy="9144000"/>
  <p:custDataLst>
    <p:tags r:id="rId27"/>
  </p:custDataLst>
  <p:defaultTex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Arial"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Arial"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Arial"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Arial" charset="0"/>
        <a:sym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3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D34E45-D754-43D2-83F7-0322C22AB9F6}">
  <a:tblStyle styleId="{E6D34E45-D754-43D2-83F7-0322C22AB9F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4BD7721-6EC9-4084-B195-5E8C360A902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napToGrid="0" snapToObjects="1">
      <p:cViewPr varScale="1">
        <p:scale>
          <a:sx n="145" d="100"/>
          <a:sy n="145" d="100"/>
        </p:scale>
        <p:origin x="680" y="17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Shape 3"/>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7891" name="Shape 4"/>
          <p:cNvSpPr txBox="1">
            <a:spLocks noGrp="1"/>
          </p:cNvSpPr>
          <p:nvPr>
            <p:ph type="body" idx="1"/>
          </p:nvPr>
        </p:nvSpPr>
        <p:spPr bwMode="auto">
          <a:xfrm>
            <a:off x="685800" y="4343400"/>
            <a:ext cx="54864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sym typeface="Arial" charset="0"/>
            </a:endParaRPr>
          </a:p>
        </p:txBody>
      </p:sp>
    </p:spTree>
    <p:extLst>
      <p:ext uri="{BB962C8B-B14F-4D97-AF65-F5344CB8AC3E}">
        <p14:creationId xmlns:p14="http://schemas.microsoft.com/office/powerpoint/2010/main" val="31292498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charset="0"/>
      <a:defRPr sz="1400">
        <a:solidFill>
          <a:srgbClr val="000000"/>
        </a:solidFill>
        <a:latin typeface="Arial"/>
        <a:ea typeface="ＭＳ Ｐゴシック" charset="0"/>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Shape 64"/>
          <p:cNvSpPr>
            <a:spLocks noGrp="1" noRot="1" noChangeAspect="1" noTextEdit="1"/>
          </p:cNvSpPr>
          <p:nvPr>
            <p:ph type="sldImg" idx="2"/>
          </p:nvPr>
        </p:nvSpPr>
        <p:spPr>
          <a:noFill/>
          <a:ln>
            <a:headEnd/>
            <a:tailEnd/>
          </a:ln>
        </p:spPr>
      </p:sp>
      <p:sp>
        <p:nvSpPr>
          <p:cNvPr id="38914" name="Shape 65"/>
          <p:cNvSpPr txBox="1">
            <a:spLocks noGrp="1"/>
          </p:cNvSpPr>
          <p:nvPr>
            <p:ph type="body" idx="1"/>
          </p:nvPr>
        </p:nvSpPr>
        <p:spPr>
          <a:ln/>
        </p:spPr>
        <p:txBody>
          <a:bodyPr/>
          <a:lstStyle>
            <a:lvl1pPr>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r>
              <a:rPr lang="en-US" sz="1100" dirty="0"/>
              <a:t>ACKNOWLEDGE COUNTRY</a:t>
            </a:r>
            <a:r>
              <a:rPr lang="en-US" sz="1100" baseline="0" dirty="0"/>
              <a:t> / NATALIE / DEB / ROS and all of the WAESPAA </a:t>
            </a:r>
            <a:r>
              <a:rPr lang="en-US" sz="1100" baseline="0" dirty="0" err="1"/>
              <a:t>organisation</a:t>
            </a:r>
            <a:r>
              <a:rPr lang="en-US" sz="1100" baseline="0" dirty="0"/>
              <a:t> Stephen Baxter your DDG gave hope, President release, facilities and infrastructure acknowledgement </a:t>
            </a:r>
            <a:endParaRPr lang="en-US" sz="11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758302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Shape 64"/>
          <p:cNvSpPr>
            <a:spLocks noGrp="1" noRot="1" noChangeAspect="1" noTextEdit="1"/>
          </p:cNvSpPr>
          <p:nvPr>
            <p:ph type="sldImg" idx="2"/>
          </p:nvPr>
        </p:nvSpPr>
        <p:spPr>
          <a:noFill/>
          <a:ln>
            <a:headEnd/>
            <a:tailEnd/>
          </a:ln>
        </p:spPr>
      </p:sp>
      <p:sp>
        <p:nvSpPr>
          <p:cNvPr id="38914" name="Shape 65"/>
          <p:cNvSpPr txBox="1">
            <a:spLocks noGrp="1"/>
          </p:cNvSpPr>
          <p:nvPr>
            <p:ph type="body" idx="1"/>
          </p:nvPr>
        </p:nvSpPr>
        <p:spPr>
          <a:ln/>
        </p:spPr>
        <p:txBody>
          <a:bodyPr/>
          <a:lstStyle>
            <a:lvl1pPr>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r>
              <a:rPr lang="en-US" sz="1100" dirty="0"/>
              <a:t>ACKNOWLEDGE COUNTRY</a:t>
            </a:r>
            <a:r>
              <a:rPr lang="en-US" sz="1100" baseline="0" dirty="0"/>
              <a:t> / NATALIE / DEB / ROS and all of the WAESPAA </a:t>
            </a:r>
            <a:r>
              <a:rPr lang="en-US" sz="1100" baseline="0" dirty="0" err="1"/>
              <a:t>organisation</a:t>
            </a:r>
            <a:r>
              <a:rPr lang="en-US" sz="1100" baseline="0" dirty="0"/>
              <a:t> Stephen Baxter your DDG gave hope, President release, facilities and infrastructure acknowledgement </a:t>
            </a:r>
            <a:endParaRPr lang="en-US" sz="1100" dirty="0"/>
          </a:p>
        </p:txBody>
      </p:sp>
    </p:spTree>
    <p:extLst>
      <p:ext uri="{BB962C8B-B14F-4D97-AF65-F5344CB8AC3E}">
        <p14:creationId xmlns:p14="http://schemas.microsoft.com/office/powerpoint/2010/main" val="177079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Shape 78"/>
          <p:cNvSpPr>
            <a:spLocks noGrp="1" noRot="1" noChangeAspect="1" noTextEdit="1"/>
          </p:cNvSpPr>
          <p:nvPr>
            <p:ph type="sldImg" idx="2"/>
          </p:nvPr>
        </p:nvSpPr>
        <p:spPr>
          <a:noFill/>
          <a:ln>
            <a:headEnd/>
            <a:tailEnd/>
          </a:ln>
        </p:spPr>
      </p:sp>
      <p:sp>
        <p:nvSpPr>
          <p:cNvPr id="40962" name="Shape 79"/>
          <p:cNvSpPr txBox="1">
            <a:spLocks noGrp="1"/>
          </p:cNvSpPr>
          <p:nvPr>
            <p:ph type="body" idx="1"/>
          </p:nvPr>
        </p:nvSpPr>
        <p:spPr>
          <a:ln/>
        </p:spPr>
        <p:txBody>
          <a:bodyPr/>
          <a:lstStyle>
            <a:lvl1pPr>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endParaRPr lang="en-US"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4" name="Shape 10"/>
          <p:cNvSpPr>
            <a:spLocks noChangeArrowheads="1"/>
          </p:cNvSpPr>
          <p:nvPr/>
        </p:nvSpPr>
        <p:spPr bwMode="auto">
          <a:xfrm flipH="1">
            <a:off x="8247063" y="4246563"/>
            <a:ext cx="896937" cy="896937"/>
          </a:xfrm>
          <a:prstGeom prst="rtTriangle">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p>
            <a:pPr>
              <a:buClr>
                <a:srgbClr val="000000"/>
              </a:buClr>
              <a:buFont typeface="Arial" charset="0"/>
              <a:buNone/>
            </a:pPr>
            <a:endParaRPr lang="en-US"/>
          </a:p>
        </p:txBody>
      </p:sp>
      <p:sp>
        <p:nvSpPr>
          <p:cNvPr id="5" name="Shape 11"/>
          <p:cNvSpPr/>
          <p:nvPr/>
        </p:nvSpPr>
        <p:spPr>
          <a:xfrm flipH="1">
            <a:off x="8247063" y="4246563"/>
            <a:ext cx="896937" cy="896937"/>
          </a:xfrm>
          <a:prstGeom prst="round1Rect">
            <a:avLst>
              <a:gd name="adj" fmla="val 16667"/>
            </a:avLst>
          </a:prstGeom>
          <a:solidFill>
            <a:schemeClr val="lt1">
              <a:alpha val="68080"/>
            </a:scheme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Shape 12"/>
          <p:cNvSpPr txBox="1">
            <a:spLocks noGrp="1"/>
          </p:cNvSpPr>
          <p:nvPr>
            <p:ph type="ctrTitle"/>
          </p:nvPr>
        </p:nvSpPr>
        <p:spPr>
          <a:xfrm>
            <a:off x="390525" y="1819275"/>
            <a:ext cx="8222100" cy="933600"/>
          </a:xfrm>
          <a:prstGeom prst="rect">
            <a:avLst/>
          </a:prstGeom>
        </p:spPr>
        <p:txBody>
          <a:bodyPr spcFirstLastPara="1"/>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spcFirstLastPara="1"/>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6" name="Shape 14"/>
          <p:cNvSpPr txBox="1">
            <a:spLocks noGrp="1"/>
          </p:cNvSpPr>
          <p:nvPr>
            <p:ph type="sldNum" idx="10"/>
          </p:nvPr>
        </p:nvSpPr>
        <p:spPr/>
        <p:txBody>
          <a:bodyPr/>
          <a:lstStyle>
            <a:lvl1pPr eaLnBrk="1" hangingPunct="1">
              <a:buClr>
                <a:srgbClr val="000000"/>
              </a:buClr>
              <a:buFont typeface="Arial" charset="0"/>
              <a:defRPr sz="1000">
                <a:solidFill>
                  <a:srgbClr val="737373"/>
                </a:solidFill>
                <a:latin typeface="Roboto" charset="0"/>
                <a:ea typeface="ＭＳ Ｐゴシック" charset="0"/>
                <a:cs typeface="Roboto" charset="0"/>
                <a:sym typeface="Roboto" charset="0"/>
              </a:defRPr>
            </a:lvl1pPr>
            <a:lvl2pPr marL="742950" indent="-285750" eaLnBrk="0" hangingPunct="0">
              <a:buClr>
                <a:srgbClr val="000000"/>
              </a:buClr>
              <a:buFont typeface="Arial" charset="0"/>
              <a:defRPr sz="1400">
                <a:solidFill>
                  <a:srgbClr val="000000"/>
                </a:solidFill>
                <a:latin typeface="Arial" charset="0"/>
                <a:ea typeface="Arial" charset="0"/>
                <a:cs typeface="Arial" charset="0"/>
                <a:sym typeface="Arial" charset="0"/>
              </a:defRPr>
            </a:lvl2pPr>
            <a:lvl3pPr marL="11430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3pPr>
            <a:lvl4pPr marL="16002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4pPr>
            <a:lvl5pPr marL="20574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9pPr>
          </a:lstStyle>
          <a:p>
            <a:fld id="{79B27503-E79A-904C-B046-C905567D2F0C}" type="slidenum">
              <a:rPr lang="en-US"/>
              <a:pPr/>
              <a:t>‹#›</a:t>
            </a:fld>
            <a:endParaRPr lang="en-US"/>
          </a:p>
        </p:txBody>
      </p:sp>
    </p:spTree>
    <p:extLst>
      <p:ext uri="{BB962C8B-B14F-4D97-AF65-F5344CB8AC3E}">
        <p14:creationId xmlns:p14="http://schemas.microsoft.com/office/powerpoint/2010/main" val="21197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spcFirstLastPara="1" anchor="ct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3" name="Shape 17"/>
          <p:cNvSpPr txBox="1">
            <a:spLocks noGrp="1"/>
          </p:cNvSpPr>
          <p:nvPr>
            <p:ph type="sldNum" idx="10"/>
          </p:nvPr>
        </p:nvSpPr>
        <p:spPr/>
        <p:txBody>
          <a:bodyPr/>
          <a:lstStyle>
            <a:lvl1pPr eaLnBrk="1" hangingPunct="1">
              <a:buClr>
                <a:srgbClr val="000000"/>
              </a:buClr>
              <a:buFont typeface="Arial" charset="0"/>
              <a:defRPr sz="1000">
                <a:solidFill>
                  <a:srgbClr val="FFFFFF"/>
                </a:solidFill>
                <a:latin typeface="Roboto" charset="0"/>
                <a:ea typeface="ＭＳ Ｐゴシック" charset="0"/>
                <a:cs typeface="Roboto" charset="0"/>
                <a:sym typeface="Roboto" charset="0"/>
              </a:defRPr>
            </a:lvl1pPr>
            <a:lvl2pPr marL="742950" indent="-285750" eaLnBrk="0" hangingPunct="0">
              <a:buClr>
                <a:srgbClr val="000000"/>
              </a:buClr>
              <a:buFont typeface="Arial" charset="0"/>
              <a:defRPr sz="1400">
                <a:solidFill>
                  <a:srgbClr val="000000"/>
                </a:solidFill>
                <a:latin typeface="Arial" charset="0"/>
                <a:ea typeface="Arial" charset="0"/>
                <a:cs typeface="Arial" charset="0"/>
                <a:sym typeface="Arial" charset="0"/>
              </a:defRPr>
            </a:lvl2pPr>
            <a:lvl3pPr marL="11430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3pPr>
            <a:lvl4pPr marL="16002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4pPr>
            <a:lvl5pPr marL="20574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9pPr>
          </a:lstStyle>
          <a:p>
            <a:fld id="{7A109553-BC95-CF49-8EE5-02BF0560BAA4}" type="slidenum">
              <a:rPr lang="en-US"/>
              <a:pPr/>
              <a:t>‹#›</a:t>
            </a:fld>
            <a:endParaRPr lang="en-US"/>
          </a:p>
        </p:txBody>
      </p:sp>
    </p:spTree>
    <p:extLst>
      <p:ext uri="{BB962C8B-B14F-4D97-AF65-F5344CB8AC3E}">
        <p14:creationId xmlns:p14="http://schemas.microsoft.com/office/powerpoint/2010/main" val="200372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5" name="Shape 25"/>
          <p:cNvSpPr/>
          <p:nvPr/>
        </p:nvSpPr>
        <p:spPr>
          <a:xfrm rot="10800000" flipH="1">
            <a:off x="0" y="1685925"/>
            <a:ext cx="9144000" cy="3457575"/>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Shape 26"/>
          <p:cNvSpPr>
            <a:spLocks noChangeArrowheads="1"/>
          </p:cNvSpPr>
          <p:nvPr/>
        </p:nvSpPr>
        <p:spPr bwMode="auto">
          <a:xfrm>
            <a:off x="0" y="1685925"/>
            <a:ext cx="9144000" cy="107950"/>
          </a:xfrm>
          <a:prstGeom prst="rect">
            <a:avLst/>
          </a:prstGeom>
          <a:gradFill rotWithShape="0">
            <a:gsLst>
              <a:gs pos="0">
                <a:srgbClr val="999999"/>
              </a:gs>
              <a:gs pos="20000">
                <a:srgbClr val="DEDEDE"/>
              </a:gs>
              <a:gs pos="64000">
                <a:srgbClr val="F9F9F9"/>
              </a:gs>
              <a:gs pos="100000">
                <a:srgbClr val="F9F9F9"/>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p>
            <a:pPr>
              <a:buClr>
                <a:srgbClr val="000000"/>
              </a:buClr>
              <a:buFont typeface="Arial" charset="0"/>
              <a:buNone/>
            </a:pPr>
            <a:endParaRPr lang="en-US"/>
          </a:p>
        </p:txBody>
      </p:sp>
      <p:sp>
        <p:nvSpPr>
          <p:cNvPr id="27" name="Shape 27"/>
          <p:cNvSpPr txBox="1">
            <a:spLocks noGrp="1"/>
          </p:cNvSpPr>
          <p:nvPr>
            <p:ph type="title"/>
          </p:nvPr>
        </p:nvSpPr>
        <p:spPr>
          <a:xfrm>
            <a:off x="471900" y="738725"/>
            <a:ext cx="8222100" cy="767700"/>
          </a:xfrm>
          <a:prstGeom prst="rect">
            <a:avLst/>
          </a:prstGeom>
        </p:spPr>
        <p:txBody>
          <a:bodyPr spcFirstLastPara="1"/>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Shape 28"/>
          <p:cNvSpPr txBox="1">
            <a:spLocks noGrp="1"/>
          </p:cNvSpPr>
          <p:nvPr>
            <p:ph type="body" idx="1"/>
          </p:nvPr>
        </p:nvSpPr>
        <p:spPr>
          <a:xfrm>
            <a:off x="471900" y="1919075"/>
            <a:ext cx="3999900" cy="2710200"/>
          </a:xfrm>
          <a:prstGeom prst="rect">
            <a:avLst/>
          </a:prstGeom>
        </p:spPr>
        <p:txBody>
          <a:bodyPr spcFirstLastPara="1"/>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Shape 29"/>
          <p:cNvSpPr txBox="1">
            <a:spLocks noGrp="1"/>
          </p:cNvSpPr>
          <p:nvPr>
            <p:ph type="body" idx="2"/>
          </p:nvPr>
        </p:nvSpPr>
        <p:spPr>
          <a:xfrm>
            <a:off x="4694250" y="1919075"/>
            <a:ext cx="3999900" cy="2710200"/>
          </a:xfrm>
          <a:prstGeom prst="rect">
            <a:avLst/>
          </a:prstGeom>
        </p:spPr>
        <p:txBody>
          <a:bodyPr spcFirstLastPara="1"/>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 name="Shape 30"/>
          <p:cNvSpPr txBox="1">
            <a:spLocks noGrp="1"/>
          </p:cNvSpPr>
          <p:nvPr>
            <p:ph type="sldNum" idx="10"/>
          </p:nvPr>
        </p:nvSpPr>
        <p:spPr/>
        <p:txBody>
          <a:bodyPr/>
          <a:lstStyle>
            <a:lvl1pPr eaLnBrk="1" hangingPunct="1">
              <a:buClr>
                <a:srgbClr val="000000"/>
              </a:buClr>
              <a:buFont typeface="Arial" charset="0"/>
              <a:defRPr sz="1000">
                <a:solidFill>
                  <a:srgbClr val="737373"/>
                </a:solidFill>
                <a:latin typeface="Roboto" charset="0"/>
                <a:ea typeface="ＭＳ Ｐゴシック" charset="0"/>
                <a:cs typeface="Roboto" charset="0"/>
                <a:sym typeface="Roboto" charset="0"/>
              </a:defRPr>
            </a:lvl1pPr>
            <a:lvl2pPr marL="742950" indent="-285750" eaLnBrk="0" hangingPunct="0">
              <a:buClr>
                <a:srgbClr val="000000"/>
              </a:buClr>
              <a:buFont typeface="Arial" charset="0"/>
              <a:defRPr sz="1400">
                <a:solidFill>
                  <a:srgbClr val="000000"/>
                </a:solidFill>
                <a:latin typeface="Arial" charset="0"/>
                <a:ea typeface="Arial" charset="0"/>
                <a:cs typeface="Arial" charset="0"/>
                <a:sym typeface="Arial" charset="0"/>
              </a:defRPr>
            </a:lvl2pPr>
            <a:lvl3pPr marL="11430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3pPr>
            <a:lvl4pPr marL="16002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4pPr>
            <a:lvl5pPr marL="20574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9pPr>
          </a:lstStyle>
          <a:p>
            <a:fld id="{7B001483-FCD8-FD49-8FD0-F1FA52F062BF}" type="slidenum">
              <a:rPr lang="en-US"/>
              <a:pPr/>
              <a:t>‹#›</a:t>
            </a:fld>
            <a:endParaRPr lang="en-US"/>
          </a:p>
        </p:txBody>
      </p:sp>
    </p:spTree>
    <p:extLst>
      <p:ext uri="{BB962C8B-B14F-4D97-AF65-F5344CB8AC3E}">
        <p14:creationId xmlns:p14="http://schemas.microsoft.com/office/powerpoint/2010/main" val="137568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4" name="Shape 37"/>
          <p:cNvSpPr txBox="1"/>
          <p:nvPr/>
        </p:nvSpPr>
        <p:spPr>
          <a:xfrm rot="10800000" flipH="1">
            <a:off x="3276600" y="0"/>
            <a:ext cx="5867400" cy="5143500"/>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Shape 38"/>
          <p:cNvSpPr>
            <a:spLocks noChangeArrowheads="1"/>
          </p:cNvSpPr>
          <p:nvPr/>
        </p:nvSpPr>
        <p:spPr bwMode="auto">
          <a:xfrm rot="16200000">
            <a:off x="758825" y="2517775"/>
            <a:ext cx="5143500" cy="107950"/>
          </a:xfrm>
          <a:prstGeom prst="rect">
            <a:avLst/>
          </a:prstGeom>
          <a:gradFill rotWithShape="0">
            <a:gsLst>
              <a:gs pos="0">
                <a:srgbClr val="999999"/>
              </a:gs>
              <a:gs pos="20000">
                <a:srgbClr val="DEDEDE"/>
              </a:gs>
              <a:gs pos="64000">
                <a:srgbClr val="F9F9F9"/>
              </a:gs>
              <a:gs pos="100000">
                <a:srgbClr val="F9F9F9"/>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p>
            <a:pPr>
              <a:buClr>
                <a:srgbClr val="000000"/>
              </a:buClr>
              <a:buFont typeface="Arial" charset="0"/>
              <a:buNone/>
            </a:pPr>
            <a:endParaRPr lang="en-US"/>
          </a:p>
        </p:txBody>
      </p:sp>
      <p:sp>
        <p:nvSpPr>
          <p:cNvPr id="39" name="Shape 39"/>
          <p:cNvSpPr txBox="1">
            <a:spLocks noGrp="1"/>
          </p:cNvSpPr>
          <p:nvPr>
            <p:ph type="title"/>
          </p:nvPr>
        </p:nvSpPr>
        <p:spPr>
          <a:xfrm>
            <a:off x="226078" y="357800"/>
            <a:ext cx="2808000" cy="953400"/>
          </a:xfrm>
          <a:prstGeom prst="rect">
            <a:avLst/>
          </a:prstGeom>
        </p:spPr>
        <p:txBody>
          <a:bodyPr spcFirstLastPara="1"/>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spcFirstLastPara="1"/>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
        <p:nvSpPr>
          <p:cNvPr id="6" name="Shape 41"/>
          <p:cNvSpPr txBox="1">
            <a:spLocks noGrp="1"/>
          </p:cNvSpPr>
          <p:nvPr>
            <p:ph type="sldNum" idx="10"/>
          </p:nvPr>
        </p:nvSpPr>
        <p:spPr/>
        <p:txBody>
          <a:bodyPr/>
          <a:lstStyle>
            <a:lvl1pPr eaLnBrk="1" hangingPunct="1">
              <a:buClr>
                <a:srgbClr val="000000"/>
              </a:buClr>
              <a:buFont typeface="Arial" charset="0"/>
              <a:defRPr sz="1000">
                <a:solidFill>
                  <a:srgbClr val="737373"/>
                </a:solidFill>
                <a:latin typeface="Roboto" charset="0"/>
                <a:ea typeface="ＭＳ Ｐゴシック" charset="0"/>
                <a:cs typeface="Roboto" charset="0"/>
                <a:sym typeface="Roboto" charset="0"/>
              </a:defRPr>
            </a:lvl1pPr>
            <a:lvl2pPr marL="742950" indent="-285750" eaLnBrk="0" hangingPunct="0">
              <a:buClr>
                <a:srgbClr val="000000"/>
              </a:buClr>
              <a:buFont typeface="Arial" charset="0"/>
              <a:defRPr sz="1400">
                <a:solidFill>
                  <a:srgbClr val="000000"/>
                </a:solidFill>
                <a:latin typeface="Arial" charset="0"/>
                <a:ea typeface="Arial" charset="0"/>
                <a:cs typeface="Arial" charset="0"/>
                <a:sym typeface="Arial" charset="0"/>
              </a:defRPr>
            </a:lvl2pPr>
            <a:lvl3pPr marL="11430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3pPr>
            <a:lvl4pPr marL="16002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4pPr>
            <a:lvl5pPr marL="20574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9pPr>
          </a:lstStyle>
          <a:p>
            <a:fld id="{16B82641-C38C-CE46-A221-6F781F2DFBCC}" type="slidenum">
              <a:rPr lang="en-US"/>
              <a:pPr/>
              <a:t>‹#›</a:t>
            </a:fld>
            <a:endParaRPr lang="en-US"/>
          </a:p>
        </p:txBody>
      </p:sp>
    </p:spTree>
    <p:extLst>
      <p:ext uri="{BB962C8B-B14F-4D97-AF65-F5344CB8AC3E}">
        <p14:creationId xmlns:p14="http://schemas.microsoft.com/office/powerpoint/2010/main" val="359280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3" name="Shape 53"/>
          <p:cNvSpPr txBox="1"/>
          <p:nvPr/>
        </p:nvSpPr>
        <p:spPr>
          <a:xfrm rot="10800000" flipH="1">
            <a:off x="0" y="0"/>
            <a:ext cx="9144000" cy="4695825"/>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 name="Shape 54"/>
          <p:cNvSpPr>
            <a:spLocks noChangeArrowheads="1"/>
          </p:cNvSpPr>
          <p:nvPr/>
        </p:nvSpPr>
        <p:spPr bwMode="auto">
          <a:xfrm rot="10800000" flipH="1">
            <a:off x="0" y="4622800"/>
            <a:ext cx="9144000" cy="74613"/>
          </a:xfrm>
          <a:prstGeom prst="rect">
            <a:avLst/>
          </a:prstGeom>
          <a:gradFill rotWithShape="0">
            <a:gsLst>
              <a:gs pos="0">
                <a:srgbClr val="999999"/>
              </a:gs>
              <a:gs pos="20000">
                <a:srgbClr val="DEDEDE"/>
              </a:gs>
              <a:gs pos="64000">
                <a:srgbClr val="F9F9F9"/>
              </a:gs>
              <a:gs pos="100000">
                <a:srgbClr val="F9F9F9"/>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p>
            <a:pPr>
              <a:buClr>
                <a:srgbClr val="000000"/>
              </a:buClr>
              <a:buFont typeface="Arial" charset="0"/>
              <a:buNone/>
            </a:pPr>
            <a:endParaRPr lang="en-US"/>
          </a:p>
        </p:txBody>
      </p:sp>
      <p:sp>
        <p:nvSpPr>
          <p:cNvPr id="55" name="Shape 55"/>
          <p:cNvSpPr txBox="1">
            <a:spLocks noGrp="1"/>
          </p:cNvSpPr>
          <p:nvPr>
            <p:ph type="body" idx="1"/>
          </p:nvPr>
        </p:nvSpPr>
        <p:spPr>
          <a:xfrm>
            <a:off x="57150" y="4696825"/>
            <a:ext cx="8382000" cy="446700"/>
          </a:xfrm>
          <a:prstGeom prst="rect">
            <a:avLst/>
          </a:prstGeom>
        </p:spPr>
        <p:txBody>
          <a:bodyPr spcFirstLastPara="1" anchor="ctr"/>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 name="Shape 56"/>
          <p:cNvSpPr txBox="1">
            <a:spLocks noGrp="1"/>
          </p:cNvSpPr>
          <p:nvPr>
            <p:ph type="sldNum" idx="10"/>
          </p:nvPr>
        </p:nvSpPr>
        <p:spPr/>
        <p:txBody>
          <a:bodyPr/>
          <a:lstStyle>
            <a:lvl1pPr eaLnBrk="1" hangingPunct="1">
              <a:buClr>
                <a:srgbClr val="000000"/>
              </a:buClr>
              <a:buFont typeface="Arial" charset="0"/>
              <a:defRPr sz="1000">
                <a:solidFill>
                  <a:srgbClr val="FFFFFF"/>
                </a:solidFill>
                <a:latin typeface="Roboto" charset="0"/>
                <a:ea typeface="ＭＳ Ｐゴシック" charset="0"/>
                <a:cs typeface="Roboto" charset="0"/>
                <a:sym typeface="Roboto" charset="0"/>
              </a:defRPr>
            </a:lvl1pPr>
            <a:lvl2pPr marL="742950" indent="-285750" eaLnBrk="0" hangingPunct="0">
              <a:buClr>
                <a:srgbClr val="000000"/>
              </a:buClr>
              <a:buFont typeface="Arial" charset="0"/>
              <a:defRPr sz="1400">
                <a:solidFill>
                  <a:srgbClr val="000000"/>
                </a:solidFill>
                <a:latin typeface="Arial" charset="0"/>
                <a:ea typeface="Arial" charset="0"/>
                <a:cs typeface="Arial" charset="0"/>
                <a:sym typeface="Arial" charset="0"/>
              </a:defRPr>
            </a:lvl2pPr>
            <a:lvl3pPr marL="11430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3pPr>
            <a:lvl4pPr marL="16002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4pPr>
            <a:lvl5pPr marL="20574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9pPr>
          </a:lstStyle>
          <a:p>
            <a:fld id="{64A552DA-CAFC-5547-8C33-9678592CC72A}" type="slidenum">
              <a:rPr lang="en-US"/>
              <a:pPr/>
              <a:t>‹#›</a:t>
            </a:fld>
            <a:endParaRPr lang="en-US"/>
          </a:p>
        </p:txBody>
      </p:sp>
    </p:spTree>
    <p:extLst>
      <p:ext uri="{BB962C8B-B14F-4D97-AF65-F5344CB8AC3E}">
        <p14:creationId xmlns:p14="http://schemas.microsoft.com/office/powerpoint/2010/main" val="238652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spcFirstLastPara="1"/>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spcFirstLastPara="1"/>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 name="Shape 60"/>
          <p:cNvSpPr txBox="1">
            <a:spLocks noGrp="1"/>
          </p:cNvSpPr>
          <p:nvPr>
            <p:ph type="sldNum" idx="10"/>
          </p:nvPr>
        </p:nvSpPr>
        <p:spPr/>
        <p:txBody>
          <a:bodyPr/>
          <a:lstStyle>
            <a:lvl1pPr eaLnBrk="1" hangingPunct="1">
              <a:buClr>
                <a:srgbClr val="000000"/>
              </a:buClr>
              <a:buFont typeface="Arial" charset="0"/>
              <a:defRPr sz="1000">
                <a:solidFill>
                  <a:srgbClr val="737373"/>
                </a:solidFill>
                <a:latin typeface="Roboto" charset="0"/>
                <a:ea typeface="ＭＳ Ｐゴシック" charset="0"/>
                <a:cs typeface="Roboto" charset="0"/>
                <a:sym typeface="Roboto" charset="0"/>
              </a:defRPr>
            </a:lvl1pPr>
            <a:lvl2pPr marL="742950" indent="-285750" eaLnBrk="0" hangingPunct="0">
              <a:buClr>
                <a:srgbClr val="000000"/>
              </a:buClr>
              <a:buFont typeface="Arial" charset="0"/>
              <a:defRPr sz="1400">
                <a:solidFill>
                  <a:srgbClr val="000000"/>
                </a:solidFill>
                <a:latin typeface="Arial" charset="0"/>
                <a:ea typeface="Arial" charset="0"/>
                <a:cs typeface="Arial" charset="0"/>
                <a:sym typeface="Arial" charset="0"/>
              </a:defRPr>
            </a:lvl2pPr>
            <a:lvl3pPr marL="11430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3pPr>
            <a:lvl4pPr marL="16002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4pPr>
            <a:lvl5pPr marL="20574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9pPr>
          </a:lstStyle>
          <a:p>
            <a:fld id="{2A7B1A20-67F9-C94A-8690-221B291B25F9}" type="slidenum">
              <a:rPr lang="en-US"/>
              <a:pPr/>
              <a:t>‹#›</a:t>
            </a:fld>
            <a:endParaRPr lang="en-US"/>
          </a:p>
        </p:txBody>
      </p:sp>
    </p:spTree>
    <p:extLst>
      <p:ext uri="{BB962C8B-B14F-4D97-AF65-F5344CB8AC3E}">
        <p14:creationId xmlns:p14="http://schemas.microsoft.com/office/powerpoint/2010/main" val="343773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tx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471488" y="738188"/>
            <a:ext cx="8223250" cy="76835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sym typeface="Arial" charset="0"/>
            </a:endParaRPr>
          </a:p>
        </p:txBody>
      </p:sp>
      <p:sp>
        <p:nvSpPr>
          <p:cNvPr id="1027" name="Shape 7"/>
          <p:cNvSpPr txBox="1">
            <a:spLocks noGrp="1"/>
          </p:cNvSpPr>
          <p:nvPr>
            <p:ph type="body" idx="1"/>
          </p:nvPr>
        </p:nvSpPr>
        <p:spPr bwMode="auto">
          <a:xfrm>
            <a:off x="471488" y="1919288"/>
            <a:ext cx="8223250" cy="270986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sym typeface="Arial" charset="0"/>
            </a:endParaRPr>
          </a:p>
        </p:txBody>
      </p:sp>
      <p:sp>
        <p:nvSpPr>
          <p:cNvPr id="1028" name="Shape 8"/>
          <p:cNvSpPr txBox="1">
            <a:spLocks noGrp="1"/>
          </p:cNvSpPr>
          <p:nvPr>
            <p:ph type="sldNum" idx="12"/>
          </p:nvPr>
        </p:nvSpPr>
        <p:spPr bwMode="auto">
          <a:xfrm>
            <a:off x="8523288" y="4695825"/>
            <a:ext cx="549275" cy="3937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buClr>
                <a:srgbClr val="000000"/>
              </a:buClr>
              <a:buFont typeface="Arial" charset="0"/>
              <a:defRPr sz="1000">
                <a:solidFill>
                  <a:srgbClr val="737373"/>
                </a:solidFill>
                <a:latin typeface="Roboto" charset="0"/>
                <a:ea typeface="ＭＳ Ｐゴシック" charset="0"/>
                <a:cs typeface="Roboto" charset="0"/>
                <a:sym typeface="Roboto" charset="0"/>
              </a:defRPr>
            </a:lvl1pPr>
            <a:lvl2pPr marL="742950" indent="-285750" eaLnBrk="0" hangingPunct="0">
              <a:buClr>
                <a:srgbClr val="000000"/>
              </a:buClr>
              <a:buFont typeface="Arial" charset="0"/>
              <a:defRPr sz="1400">
                <a:solidFill>
                  <a:srgbClr val="000000"/>
                </a:solidFill>
                <a:latin typeface="Arial" charset="0"/>
                <a:ea typeface="Arial" charset="0"/>
                <a:cs typeface="Arial" charset="0"/>
                <a:sym typeface="Arial" charset="0"/>
              </a:defRPr>
            </a:lvl2pPr>
            <a:lvl3pPr marL="11430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3pPr>
            <a:lvl4pPr marL="16002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4pPr>
            <a:lvl5pPr marL="20574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9pPr>
          </a:lstStyle>
          <a:p>
            <a:fld id="{935666EB-9A77-B04C-BE39-86FF3509B29E}" type="slidenum">
              <a:rPr lang="en-US"/>
              <a:pPr/>
              <a:t>‹#›</a:t>
            </a:fld>
            <a:endParaRPr lang="en-US"/>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4" r:id="rId3"/>
    <p:sldLayoutId id="2147483676" r:id="rId4"/>
    <p:sldLayoutId id="2147483679" r:id="rId5"/>
    <p:sldLayoutId id="2147483680" r:id="rId6"/>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b="0" i="0" u="none">
          <a:solidFill>
            <a:srgbClr val="000000"/>
          </a:solidFill>
          <a:latin typeface="Arial"/>
          <a:ea typeface="ＭＳ Ｐゴシック" charset="0"/>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ＭＳ Ｐゴシック" charset="0"/>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ＭＳ Ｐゴシック" charset="0"/>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ＭＳ Ｐゴシック" charset="0"/>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ＭＳ Ｐゴシック" charset="0"/>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b="0" i="0" u="none">
          <a:solidFill>
            <a:srgbClr val="000000"/>
          </a:solidFill>
          <a:latin typeface="Arial"/>
          <a:ea typeface="ＭＳ Ｐゴシック" charset="0"/>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 Id="rId6" Type="http://schemas.openxmlformats.org/officeDocument/2006/relationships/image" Target="../media/image21.jpg"/><Relationship Id="rId5" Type="http://schemas.openxmlformats.org/officeDocument/2006/relationships/image" Target="../media/image20.jfif"/><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67"/>
          <p:cNvSpPr txBox="1">
            <a:spLocks noGrp="1"/>
          </p:cNvSpPr>
          <p:nvPr>
            <p:ph type="title"/>
          </p:nvPr>
        </p:nvSpPr>
        <p:spPr>
          <a:xfrm>
            <a:off x="225425" y="1451026"/>
            <a:ext cx="2808288" cy="856390"/>
          </a:xfrm>
        </p:spPr>
        <p:txBody>
          <a:bodyPr/>
          <a:lstStyle/>
          <a:p>
            <a:pPr eaLnBrk="1" hangingPunct="1">
              <a:spcBef>
                <a:spcPct val="0"/>
              </a:spcBef>
              <a:spcAft>
                <a:spcPct val="0"/>
              </a:spcAft>
              <a:buClr>
                <a:srgbClr val="FFFFFF"/>
              </a:buClr>
              <a:buSzTx/>
              <a:buFont typeface="Roboto" charset="0"/>
              <a:buNone/>
            </a:pPr>
            <a:r>
              <a:rPr lang="en-US" sz="4000" b="1" dirty="0">
                <a:solidFill>
                  <a:srgbClr val="FFFFFF"/>
                </a:solidFill>
                <a:latin typeface="Calibri" panose="020F0502020204030204" pitchFamily="34" charset="0"/>
                <a:cs typeface="Roboto" charset="0"/>
                <a:sym typeface="Roboto" charset="0"/>
              </a:rPr>
              <a:t>ASEPA </a:t>
            </a:r>
            <a:br>
              <a:rPr lang="en-US" sz="4000" b="1" dirty="0">
                <a:solidFill>
                  <a:srgbClr val="FFFFFF"/>
                </a:solidFill>
                <a:latin typeface="Calibri" panose="020F0502020204030204" pitchFamily="34" charset="0"/>
                <a:cs typeface="Roboto" charset="0"/>
                <a:sym typeface="Roboto" charset="0"/>
              </a:rPr>
            </a:br>
            <a:r>
              <a:rPr lang="en-US" sz="4000" b="1" dirty="0">
                <a:solidFill>
                  <a:srgbClr val="FFFFFF"/>
                </a:solidFill>
                <a:latin typeface="Calibri" panose="020F0502020204030204" pitchFamily="34" charset="0"/>
                <a:cs typeface="Roboto" charset="0"/>
                <a:sym typeface="Roboto" charset="0"/>
              </a:rPr>
              <a:t>Profile</a:t>
            </a:r>
          </a:p>
        </p:txBody>
      </p:sp>
      <p:sp>
        <p:nvSpPr>
          <p:cNvPr id="13314" name="Shape 68"/>
          <p:cNvSpPr txBox="1">
            <a:spLocks noGrp="1"/>
          </p:cNvSpPr>
          <p:nvPr>
            <p:ph type="body" idx="1"/>
          </p:nvPr>
        </p:nvSpPr>
        <p:spPr>
          <a:xfrm>
            <a:off x="225425" y="2542321"/>
            <a:ext cx="2808288" cy="3418864"/>
          </a:xfrm>
        </p:spPr>
        <p:txBody>
          <a:bodyPr/>
          <a:lstStyle>
            <a:lvl1pPr>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lnSpc>
                <a:spcPct val="115000"/>
              </a:lnSpc>
              <a:spcBef>
                <a:spcPct val="0"/>
              </a:spcBef>
              <a:spcAft>
                <a:spcPts val="1600"/>
              </a:spcAft>
              <a:buClr>
                <a:srgbClr val="FFFFFF"/>
              </a:buClr>
              <a:buSzTx/>
              <a:buFont typeface="Roboto" charset="0"/>
              <a:buNone/>
            </a:pPr>
            <a:r>
              <a:rPr lang="en-US" sz="1600" dirty="0">
                <a:solidFill>
                  <a:srgbClr val="FFFFFF"/>
                </a:solidFill>
                <a:latin typeface="Calibri" panose="020F0502020204030204" pitchFamily="34" charset="0"/>
                <a:cs typeface="Roboto" charset="0"/>
                <a:sym typeface="Roboto" charset="0"/>
              </a:rPr>
              <a:t>.</a:t>
            </a:r>
          </a:p>
          <a:p>
            <a:pPr marL="0" indent="0" eaLnBrk="1" hangingPunct="1">
              <a:lnSpc>
                <a:spcPct val="115000"/>
              </a:lnSpc>
              <a:spcBef>
                <a:spcPct val="0"/>
              </a:spcBef>
              <a:buClr>
                <a:srgbClr val="FFFFFF"/>
              </a:buClr>
              <a:buSzTx/>
              <a:buFont typeface="Roboto" charset="0"/>
              <a:buNone/>
            </a:pPr>
            <a:r>
              <a:rPr lang="en-US" sz="1600" b="1" dirty="0">
                <a:solidFill>
                  <a:srgbClr val="FFFFFF"/>
                </a:solidFill>
                <a:latin typeface="Calibri" panose="020F0502020204030204" pitchFamily="34" charset="0"/>
                <a:cs typeface="Roboto" charset="0"/>
                <a:sym typeface="Roboto" charset="0"/>
              </a:rPr>
              <a:t>Matthew Johnson</a:t>
            </a:r>
          </a:p>
          <a:p>
            <a:pPr marL="0" indent="0" eaLnBrk="1" hangingPunct="1">
              <a:lnSpc>
                <a:spcPct val="115000"/>
              </a:lnSpc>
              <a:spcBef>
                <a:spcPct val="0"/>
              </a:spcBef>
              <a:buClr>
                <a:srgbClr val="FFFFFF"/>
              </a:buClr>
              <a:buSzTx/>
              <a:buFont typeface="Roboto" charset="0"/>
              <a:buNone/>
            </a:pPr>
            <a:r>
              <a:rPr lang="en-US" i="1" dirty="0">
                <a:solidFill>
                  <a:srgbClr val="FFFFFF"/>
                </a:solidFill>
                <a:latin typeface="Calibri" panose="020F0502020204030204" pitchFamily="34" charset="0"/>
                <a:cs typeface="Roboto" charset="0"/>
                <a:sym typeface="Roboto" charset="0"/>
              </a:rPr>
              <a:t>National President – CEO ASEPA</a:t>
            </a:r>
          </a:p>
          <a:p>
            <a:pPr marL="0" indent="0" eaLnBrk="1" hangingPunct="1">
              <a:lnSpc>
                <a:spcPct val="115000"/>
              </a:lnSpc>
              <a:spcBef>
                <a:spcPct val="0"/>
              </a:spcBef>
              <a:buClr>
                <a:srgbClr val="FFFFFF"/>
              </a:buClr>
              <a:buSzTx/>
              <a:buFont typeface="Roboto" charset="0"/>
              <a:buNone/>
            </a:pPr>
            <a:endParaRPr lang="en-US" sz="1600" dirty="0">
              <a:solidFill>
                <a:srgbClr val="FFFFFF"/>
              </a:solidFill>
              <a:latin typeface="Calibri" panose="020F0502020204030204" pitchFamily="34" charset="0"/>
              <a:cs typeface="Roboto" charset="0"/>
              <a:sym typeface="Roboto" charset="0"/>
            </a:endParaRPr>
          </a:p>
        </p:txBody>
      </p:sp>
      <p:pic>
        <p:nvPicPr>
          <p:cNvPr id="13315" name="Shape 6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3285" y="718535"/>
            <a:ext cx="3982549" cy="317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How we are able to make our lives hard for ourselves and waste money on a national scale.</a:t>
            </a:r>
          </a:p>
        </p:txBody>
      </p:sp>
      <p:sp>
        <p:nvSpPr>
          <p:cNvPr id="3" name="TextBox 2"/>
          <p:cNvSpPr txBox="1"/>
          <p:nvPr/>
        </p:nvSpPr>
        <p:spPr>
          <a:xfrm>
            <a:off x="263769" y="94444"/>
            <a:ext cx="4310283" cy="4185761"/>
          </a:xfrm>
          <a:prstGeom prst="rect">
            <a:avLst/>
          </a:prstGeom>
          <a:noFill/>
        </p:spPr>
        <p:txBody>
          <a:bodyPr wrap="none" rtlCol="0">
            <a:spAutoFit/>
          </a:bodyPr>
          <a:lstStyle/>
          <a:p>
            <a:r>
              <a:rPr lang="en-US" b="1" dirty="0"/>
              <a:t>Commonwealth Department of Education</a:t>
            </a:r>
          </a:p>
          <a:p>
            <a:endParaRPr lang="en-US" dirty="0"/>
          </a:p>
          <a:p>
            <a:r>
              <a:rPr lang="en-US" dirty="0"/>
              <a:t>Australian Capital Territory Department of Education</a:t>
            </a:r>
          </a:p>
          <a:p>
            <a:endParaRPr lang="en-US" dirty="0"/>
          </a:p>
          <a:p>
            <a:r>
              <a:rPr lang="en-US" dirty="0"/>
              <a:t>Northern Territory Department of Education</a:t>
            </a:r>
          </a:p>
          <a:p>
            <a:endParaRPr lang="en-US" dirty="0"/>
          </a:p>
          <a:p>
            <a:r>
              <a:rPr lang="en-US" dirty="0"/>
              <a:t>New South Wales Department of Education</a:t>
            </a:r>
          </a:p>
          <a:p>
            <a:endParaRPr lang="en-US" dirty="0"/>
          </a:p>
          <a:p>
            <a:r>
              <a:rPr lang="en-US" dirty="0"/>
              <a:t>Victorian Department of Education</a:t>
            </a:r>
          </a:p>
          <a:p>
            <a:endParaRPr lang="en-US" dirty="0"/>
          </a:p>
          <a:p>
            <a:r>
              <a:rPr lang="en-US" dirty="0"/>
              <a:t>South Australian Department of Education</a:t>
            </a:r>
          </a:p>
          <a:p>
            <a:endParaRPr lang="en-US" dirty="0"/>
          </a:p>
          <a:p>
            <a:r>
              <a:rPr lang="en-US" dirty="0"/>
              <a:t>Tasmanian Department of Education</a:t>
            </a:r>
          </a:p>
          <a:p>
            <a:endParaRPr lang="en-US" dirty="0"/>
          </a:p>
          <a:p>
            <a:r>
              <a:rPr lang="en-US" dirty="0"/>
              <a:t>Western Australian Department of Education</a:t>
            </a:r>
          </a:p>
          <a:p>
            <a:endParaRPr lang="en-US" dirty="0"/>
          </a:p>
          <a:p>
            <a:r>
              <a:rPr lang="en-US" dirty="0"/>
              <a:t>Tasmanian Department of Education</a:t>
            </a:r>
          </a:p>
          <a:p>
            <a:endParaRPr lang="en-US" dirty="0"/>
          </a:p>
          <a:p>
            <a:endParaRPr lang="en-US" dirty="0"/>
          </a:p>
        </p:txBody>
      </p:sp>
      <p:sp>
        <p:nvSpPr>
          <p:cNvPr id="4" name="TextBox 3"/>
          <p:cNvSpPr txBox="1"/>
          <p:nvPr/>
        </p:nvSpPr>
        <p:spPr>
          <a:xfrm>
            <a:off x="4574052" y="80177"/>
            <a:ext cx="4420479" cy="4616648"/>
          </a:xfrm>
          <a:prstGeom prst="rect">
            <a:avLst/>
          </a:prstGeom>
          <a:noFill/>
        </p:spPr>
        <p:txBody>
          <a:bodyPr wrap="square" rtlCol="0">
            <a:spAutoFit/>
          </a:bodyPr>
          <a:lstStyle/>
          <a:p>
            <a:r>
              <a:rPr lang="en-US" dirty="0"/>
              <a:t>Under constitutional arrangements, state and territory governments are responsible for ensuring the delivery and regulation of schooling to all children of school age in their jurisdictions.</a:t>
            </a:r>
          </a:p>
          <a:p>
            <a:endParaRPr lang="en-US" dirty="0"/>
          </a:p>
          <a:p>
            <a:r>
              <a:rPr lang="en-US" dirty="0"/>
              <a:t>The Australian Government provides the majority of public funding for non-government schools, which is supplemented by states and </a:t>
            </a:r>
            <a:r>
              <a:rPr lang="en-US" dirty="0" err="1"/>
              <a:t>territories.The</a:t>
            </a:r>
            <a:r>
              <a:rPr lang="en-US" dirty="0"/>
              <a:t> states and territories provide the majority of public funding for government schools, with the Australian Government providing supplementary assistance.</a:t>
            </a:r>
          </a:p>
          <a:p>
            <a:endParaRPr lang="en-US" dirty="0"/>
          </a:p>
          <a:p>
            <a:r>
              <a:rPr lang="en-US" dirty="0"/>
              <a:t>States and Territories then use their own budget </a:t>
            </a:r>
          </a:p>
          <a:p>
            <a:r>
              <a:rPr lang="en-US" dirty="0"/>
              <a:t>to decide how much more money goes where and to whom. But due to The Australian Constitution the </a:t>
            </a:r>
          </a:p>
          <a:p>
            <a:r>
              <a:rPr lang="en-US" dirty="0"/>
              <a:t>Federal Government can’t tell states what to do.</a:t>
            </a:r>
          </a:p>
          <a:p>
            <a:endParaRPr lang="en-US" dirty="0"/>
          </a:p>
          <a:p>
            <a:r>
              <a:rPr lang="en-US" dirty="0"/>
              <a:t>Each State and Territory have their own Government, Parliament, </a:t>
            </a:r>
            <a:r>
              <a:rPr lang="en-AU" dirty="0"/>
              <a:t>police force, car licensing etc.</a:t>
            </a:r>
            <a:r>
              <a:rPr lang="en-US" dirty="0"/>
              <a:t>Duplication and over-governance</a:t>
            </a:r>
          </a:p>
          <a:p>
            <a:r>
              <a:rPr lang="en-US" dirty="0"/>
              <a:t>Is how we roll.</a:t>
            </a:r>
          </a:p>
        </p:txBody>
      </p:sp>
    </p:spTree>
    <p:extLst>
      <p:ext uri="{BB962C8B-B14F-4D97-AF65-F5344CB8AC3E}">
        <p14:creationId xmlns:p14="http://schemas.microsoft.com/office/powerpoint/2010/main" val="435485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67"/>
          <p:cNvSpPr txBox="1">
            <a:spLocks noGrp="1"/>
          </p:cNvSpPr>
          <p:nvPr>
            <p:ph type="title"/>
          </p:nvPr>
        </p:nvSpPr>
        <p:spPr>
          <a:xfrm>
            <a:off x="225425" y="1451026"/>
            <a:ext cx="2808288" cy="856390"/>
          </a:xfrm>
        </p:spPr>
        <p:txBody>
          <a:bodyPr/>
          <a:lstStyle/>
          <a:p>
            <a:pPr eaLnBrk="1" hangingPunct="1">
              <a:spcBef>
                <a:spcPct val="0"/>
              </a:spcBef>
              <a:spcAft>
                <a:spcPct val="0"/>
              </a:spcAft>
              <a:buClr>
                <a:srgbClr val="FFFFFF"/>
              </a:buClr>
              <a:buSzTx/>
              <a:buFont typeface="Roboto" charset="0"/>
              <a:buNone/>
            </a:pPr>
            <a:r>
              <a:rPr lang="en-US" sz="4000" b="1" dirty="0">
                <a:solidFill>
                  <a:srgbClr val="FFFFFF"/>
                </a:solidFill>
                <a:latin typeface="Calibri" panose="020F0502020204030204" pitchFamily="34" charset="0"/>
                <a:cs typeface="Roboto" charset="0"/>
                <a:sym typeface="Roboto" charset="0"/>
              </a:rPr>
              <a:t>ASEPA </a:t>
            </a:r>
            <a:br>
              <a:rPr lang="en-US" sz="4000" b="1" dirty="0">
                <a:solidFill>
                  <a:srgbClr val="FFFFFF"/>
                </a:solidFill>
                <a:latin typeface="Calibri" panose="020F0502020204030204" pitchFamily="34" charset="0"/>
                <a:cs typeface="Roboto" charset="0"/>
                <a:sym typeface="Roboto" charset="0"/>
              </a:rPr>
            </a:br>
            <a:r>
              <a:rPr lang="en-US" sz="4000" b="1" dirty="0">
                <a:solidFill>
                  <a:srgbClr val="FFFFFF"/>
                </a:solidFill>
                <a:latin typeface="Calibri" panose="020F0502020204030204" pitchFamily="34" charset="0"/>
                <a:cs typeface="Roboto" charset="0"/>
                <a:sym typeface="Roboto" charset="0"/>
              </a:rPr>
              <a:t>Profile</a:t>
            </a:r>
          </a:p>
        </p:txBody>
      </p:sp>
      <p:pic>
        <p:nvPicPr>
          <p:cNvPr id="13315" name="Shape 6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02" y="2307416"/>
            <a:ext cx="2639760" cy="2106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3578469" y="226234"/>
            <a:ext cx="5301761" cy="4401205"/>
          </a:xfrm>
          <a:prstGeom prst="rect">
            <a:avLst/>
          </a:prstGeom>
        </p:spPr>
        <p:txBody>
          <a:bodyPr wrap="square">
            <a:spAutoFit/>
          </a:bodyPr>
          <a:lstStyle/>
          <a:p>
            <a:r>
              <a:rPr lang="en-US" dirty="0">
                <a:solidFill>
                  <a:srgbClr val="444444"/>
                </a:solidFill>
                <a:latin typeface="+mn-lt"/>
              </a:rPr>
              <a:t>ASEPA is the peak voice of leaders in special education and is representative of all states and territories. ASEPA is a proud member of the International Confederation of Principals (ICP).</a:t>
            </a:r>
          </a:p>
          <a:p>
            <a:endParaRPr lang="en-US" dirty="0">
              <a:solidFill>
                <a:srgbClr val="444444"/>
              </a:solidFill>
              <a:latin typeface="+mn-lt"/>
            </a:endParaRPr>
          </a:p>
          <a:p>
            <a:r>
              <a:rPr lang="en-US" dirty="0">
                <a:solidFill>
                  <a:srgbClr val="111111"/>
                </a:solidFill>
                <a:latin typeface="+mn-lt"/>
              </a:rPr>
              <a:t>ASEPA is the national voice for students, teachers and leaders in specialist education in Australia. ASEPA is connected, united and visible. ASEPA collaborates and leads at the state, national and international level.</a:t>
            </a:r>
          </a:p>
          <a:p>
            <a:endParaRPr lang="en-US" b="0" i="0" dirty="0">
              <a:solidFill>
                <a:srgbClr val="111111"/>
              </a:solidFill>
              <a:effectLst/>
              <a:latin typeface="+mn-lt"/>
            </a:endParaRPr>
          </a:p>
          <a:p>
            <a:r>
              <a:rPr lang="en-US" dirty="0">
                <a:solidFill>
                  <a:srgbClr val="111111"/>
                </a:solidFill>
                <a:latin typeface="+mn-lt"/>
              </a:rPr>
              <a:t>Each state and territory in Australia has its own special education principals’ association (or affiliate), as well as primary, secondary, independent, private and faith based principals associations'. ASEPA is the National body representing each state and territory special education principal.</a:t>
            </a:r>
          </a:p>
          <a:p>
            <a:endParaRPr lang="en-US" b="0" i="0" dirty="0">
              <a:solidFill>
                <a:srgbClr val="111111"/>
              </a:solidFill>
              <a:effectLst/>
              <a:latin typeface="+mn-lt"/>
            </a:endParaRPr>
          </a:p>
          <a:p>
            <a:r>
              <a:rPr lang="en-US" dirty="0">
                <a:solidFill>
                  <a:srgbClr val="111111"/>
                </a:solidFill>
                <a:latin typeface="+mn-lt"/>
              </a:rPr>
              <a:t>Each state and territory has a range of provision for students with special needs and disability. Special schools, specialist units, specialist classes, co-location, specialist </a:t>
            </a:r>
            <a:r>
              <a:rPr lang="en-US" dirty="0" err="1">
                <a:solidFill>
                  <a:srgbClr val="111111"/>
                </a:solidFill>
                <a:latin typeface="+mn-lt"/>
              </a:rPr>
              <a:t>centres</a:t>
            </a:r>
            <a:r>
              <a:rPr lang="en-US" dirty="0">
                <a:solidFill>
                  <a:srgbClr val="111111"/>
                </a:solidFill>
                <a:latin typeface="+mn-lt"/>
              </a:rPr>
              <a:t>, hospital schools, </a:t>
            </a:r>
            <a:r>
              <a:rPr lang="en-US" dirty="0" err="1">
                <a:solidFill>
                  <a:srgbClr val="111111"/>
                </a:solidFill>
                <a:latin typeface="+mn-lt"/>
              </a:rPr>
              <a:t>behavioural</a:t>
            </a:r>
            <a:r>
              <a:rPr lang="en-US" dirty="0">
                <a:solidFill>
                  <a:srgbClr val="111111"/>
                </a:solidFill>
                <a:latin typeface="+mn-lt"/>
              </a:rPr>
              <a:t> schools as well as specialist education support within mainstream settings.</a:t>
            </a:r>
            <a:endParaRPr lang="en-US" b="0" i="0" dirty="0">
              <a:solidFill>
                <a:srgbClr val="111111"/>
              </a:solidFill>
              <a:effectLst/>
              <a:latin typeface="+mn-lt"/>
            </a:endParaRPr>
          </a:p>
        </p:txBody>
      </p:sp>
    </p:spTree>
    <p:extLst>
      <p:ext uri="{BB962C8B-B14F-4D97-AF65-F5344CB8AC3E}">
        <p14:creationId xmlns:p14="http://schemas.microsoft.com/office/powerpoint/2010/main" val="14799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7800" y="2572875"/>
            <a:ext cx="3530600" cy="446700"/>
          </a:xfrm>
        </p:spPr>
        <p:txBody>
          <a:bodyPr/>
          <a:lstStyle/>
          <a:p>
            <a:pPr marL="114300" indent="0"/>
            <a:r>
              <a:rPr lang="en-AU" b="1" dirty="0">
                <a:solidFill>
                  <a:schemeClr val="bg2">
                    <a:lumMod val="50000"/>
                  </a:schemeClr>
                </a:solidFill>
                <a:latin typeface="Calibri" panose="020F0502020204030204" pitchFamily="34" charset="0"/>
              </a:rPr>
              <a:t>Matthew Johnson </a:t>
            </a:r>
            <a:r>
              <a:rPr lang="en-AU" dirty="0">
                <a:solidFill>
                  <a:schemeClr val="bg2">
                    <a:lumMod val="50000"/>
                  </a:schemeClr>
                </a:solidFill>
                <a:latin typeface="Calibri" panose="020F0502020204030204" pitchFamily="34" charset="0"/>
              </a:rPr>
              <a:t>NSW, </a:t>
            </a:r>
            <a:r>
              <a:rPr lang="en-AU" b="1" dirty="0">
                <a:solidFill>
                  <a:schemeClr val="bg2">
                    <a:lumMod val="50000"/>
                  </a:schemeClr>
                </a:solidFill>
                <a:latin typeface="Calibri" panose="020F0502020204030204" pitchFamily="34" charset="0"/>
              </a:rPr>
              <a:t>ASEPA</a:t>
            </a:r>
            <a:r>
              <a:rPr lang="en-AU" dirty="0">
                <a:solidFill>
                  <a:schemeClr val="bg2">
                    <a:lumMod val="50000"/>
                  </a:schemeClr>
                </a:solidFill>
                <a:latin typeface="Calibri" panose="020F0502020204030204" pitchFamily="34" charset="0"/>
              </a:rPr>
              <a:t> </a:t>
            </a:r>
            <a:r>
              <a:rPr lang="en-AU" b="1" dirty="0">
                <a:solidFill>
                  <a:schemeClr val="bg2">
                    <a:lumMod val="50000"/>
                  </a:schemeClr>
                </a:solidFill>
                <a:latin typeface="Calibri" panose="020F0502020204030204" pitchFamily="34" charset="0"/>
              </a:rPr>
              <a:t>President / CEO </a:t>
            </a:r>
            <a:r>
              <a:rPr lang="mr-IN" b="1" dirty="0">
                <a:solidFill>
                  <a:schemeClr val="bg2">
                    <a:lumMod val="50000"/>
                  </a:schemeClr>
                </a:solidFill>
                <a:latin typeface="Calibri" panose="020F0502020204030204" pitchFamily="34" charset="0"/>
              </a:rPr>
              <a:t>–</a:t>
            </a:r>
            <a:r>
              <a:rPr lang="en-AU" b="1" dirty="0">
                <a:solidFill>
                  <a:schemeClr val="bg2">
                    <a:lumMod val="50000"/>
                  </a:schemeClr>
                </a:solidFill>
                <a:latin typeface="Calibri" panose="020F0502020204030204" pitchFamily="34" charset="0"/>
              </a:rPr>
              <a:t> </a:t>
            </a:r>
            <a:r>
              <a:rPr lang="en-AU" dirty="0">
                <a:solidFill>
                  <a:schemeClr val="bg2">
                    <a:lumMod val="50000"/>
                  </a:schemeClr>
                </a:solidFill>
                <a:latin typeface="Calibri" panose="020F0502020204030204" pitchFamily="34" charset="0"/>
              </a:rPr>
              <a:t>SEPLA Vice President</a:t>
            </a:r>
            <a:r>
              <a:rPr lang="en-AU" b="1" dirty="0">
                <a:solidFill>
                  <a:schemeClr val="bg2">
                    <a:lumMod val="50000"/>
                  </a:schemeClr>
                </a:solidFill>
                <a:latin typeface="Calibri" panose="020F0502020204030204" pitchFamily="34" charset="0"/>
              </a:rPr>
              <a:t> </a:t>
            </a:r>
            <a:r>
              <a:rPr lang="en-AU" i="1" dirty="0">
                <a:solidFill>
                  <a:schemeClr val="bg2">
                    <a:lumMod val="50000"/>
                  </a:schemeClr>
                </a:solidFill>
                <a:latin typeface="Calibri" panose="020F0502020204030204" pitchFamily="34" charset="0"/>
              </a:rPr>
              <a:t>Principal - Glenvale School</a:t>
            </a:r>
          </a:p>
          <a:p>
            <a:pPr marL="114300" indent="0">
              <a:buNone/>
            </a:pPr>
            <a:endParaRPr lang="en-AU" i="1" dirty="0">
              <a:solidFill>
                <a:schemeClr val="bg2">
                  <a:lumMod val="50000"/>
                </a:schemeClr>
              </a:solidFill>
              <a:latin typeface="Calibri" panose="020F0502020204030204" pitchFamily="34" charset="0"/>
            </a:endParaRPr>
          </a:p>
          <a:p>
            <a:pPr marL="114300" indent="0">
              <a:buNone/>
            </a:pPr>
            <a:r>
              <a:rPr lang="en-AU" b="1" dirty="0">
                <a:solidFill>
                  <a:schemeClr val="bg2">
                    <a:lumMod val="50000"/>
                  </a:schemeClr>
                </a:solidFill>
                <a:latin typeface="Calibri" panose="020F0502020204030204" pitchFamily="34" charset="0"/>
              </a:rPr>
              <a:t>Dr Prof Fiona Forbes</a:t>
            </a:r>
            <a:r>
              <a:rPr lang="en-AU" dirty="0">
                <a:solidFill>
                  <a:schemeClr val="bg2">
                    <a:lumMod val="50000"/>
                  </a:schemeClr>
                </a:solidFill>
                <a:latin typeface="Calibri" panose="020F0502020204030204" pitchFamily="34" charset="0"/>
              </a:rPr>
              <a:t>, WA, </a:t>
            </a:r>
            <a:r>
              <a:rPr lang="en-AU" b="1" dirty="0">
                <a:solidFill>
                  <a:schemeClr val="bg2">
                    <a:lumMod val="50000"/>
                  </a:schemeClr>
                </a:solidFill>
                <a:latin typeface="Calibri" panose="020F0502020204030204" pitchFamily="34" charset="0"/>
              </a:rPr>
              <a:t>Board</a:t>
            </a:r>
            <a:r>
              <a:rPr lang="en-AU" dirty="0">
                <a:solidFill>
                  <a:schemeClr val="bg2">
                    <a:lumMod val="50000"/>
                  </a:schemeClr>
                </a:solidFill>
                <a:latin typeface="Calibri" panose="020F0502020204030204" pitchFamily="34" charset="0"/>
              </a:rPr>
              <a:t> </a:t>
            </a:r>
            <a:r>
              <a:rPr lang="en-AU" b="1" dirty="0">
                <a:solidFill>
                  <a:schemeClr val="bg2">
                    <a:lumMod val="50000"/>
                  </a:schemeClr>
                </a:solidFill>
                <a:latin typeface="Calibri" panose="020F0502020204030204" pitchFamily="34" charset="0"/>
              </a:rPr>
              <a:t>Chair</a:t>
            </a:r>
          </a:p>
          <a:p>
            <a:pPr marL="114300" indent="0">
              <a:buNone/>
            </a:pPr>
            <a:r>
              <a:rPr lang="en-AU" i="1" dirty="0">
                <a:solidFill>
                  <a:schemeClr val="bg2">
                    <a:lumMod val="50000"/>
                  </a:schemeClr>
                </a:solidFill>
                <a:latin typeface="Calibri" panose="020F0502020204030204" pitchFamily="34" charset="0"/>
              </a:rPr>
              <a:t>Director NESLI - Peel Language Development School</a:t>
            </a:r>
          </a:p>
          <a:p>
            <a:pPr marL="114300" indent="0">
              <a:buNone/>
            </a:pPr>
            <a:endParaRPr lang="en-AU" i="1" dirty="0">
              <a:solidFill>
                <a:schemeClr val="bg2">
                  <a:lumMod val="50000"/>
                </a:schemeClr>
              </a:solidFill>
              <a:latin typeface="Calibri" panose="020F0502020204030204" pitchFamily="34" charset="0"/>
            </a:endParaRPr>
          </a:p>
          <a:p>
            <a:pPr marL="114300" indent="0">
              <a:buNone/>
            </a:pPr>
            <a:r>
              <a:rPr lang="en-AU" b="1" dirty="0">
                <a:solidFill>
                  <a:schemeClr val="bg2">
                    <a:lumMod val="50000"/>
                  </a:schemeClr>
                </a:solidFill>
                <a:latin typeface="Calibri" panose="020F0502020204030204" pitchFamily="34" charset="0"/>
              </a:rPr>
              <a:t>Craig </a:t>
            </a:r>
            <a:r>
              <a:rPr lang="en-AU" b="1" dirty="0" err="1">
                <a:solidFill>
                  <a:schemeClr val="bg2">
                    <a:lumMod val="50000"/>
                  </a:schemeClr>
                </a:solidFill>
                <a:latin typeface="Calibri" panose="020F0502020204030204" pitchFamily="34" charset="0"/>
              </a:rPr>
              <a:t>Woodfall</a:t>
            </a:r>
            <a:r>
              <a:rPr lang="en-AU" dirty="0">
                <a:solidFill>
                  <a:schemeClr val="bg2">
                    <a:lumMod val="50000"/>
                  </a:schemeClr>
                </a:solidFill>
                <a:latin typeface="Calibri" panose="020F0502020204030204" pitchFamily="34" charset="0"/>
              </a:rPr>
              <a:t>, TAS </a:t>
            </a:r>
            <a:r>
              <a:rPr lang="en-AU" i="1" dirty="0">
                <a:solidFill>
                  <a:schemeClr val="bg2">
                    <a:lumMod val="50000"/>
                  </a:schemeClr>
                </a:solidFill>
                <a:latin typeface="Calibri" panose="020F0502020204030204" pitchFamily="34" charset="0"/>
              </a:rPr>
              <a:t>CEO - Department of Education Tasmania</a:t>
            </a:r>
          </a:p>
          <a:p>
            <a:pPr marL="114300" indent="0">
              <a:buNone/>
            </a:pPr>
            <a:endParaRPr lang="en-AU" i="1" dirty="0">
              <a:solidFill>
                <a:schemeClr val="bg2">
                  <a:lumMod val="50000"/>
                </a:schemeClr>
              </a:solidFill>
              <a:latin typeface="Calibri" panose="020F0502020204030204" pitchFamily="34" charset="0"/>
            </a:endParaRPr>
          </a:p>
          <a:p>
            <a:pPr marL="114300" indent="0">
              <a:buNone/>
            </a:pPr>
            <a:r>
              <a:rPr lang="en-AU" b="1" dirty="0" err="1">
                <a:solidFill>
                  <a:schemeClr val="bg2">
                    <a:lumMod val="50000"/>
                  </a:schemeClr>
                </a:solidFill>
                <a:latin typeface="Calibri" panose="020F0502020204030204" pitchFamily="34" charset="0"/>
              </a:rPr>
              <a:t>Roselynne</a:t>
            </a:r>
            <a:r>
              <a:rPr lang="en-AU" b="1" dirty="0">
                <a:solidFill>
                  <a:schemeClr val="bg2">
                    <a:lumMod val="50000"/>
                  </a:schemeClr>
                </a:solidFill>
                <a:latin typeface="Calibri" panose="020F0502020204030204" pitchFamily="34" charset="0"/>
              </a:rPr>
              <a:t>  Anderson</a:t>
            </a:r>
            <a:r>
              <a:rPr lang="en-AU" dirty="0">
                <a:solidFill>
                  <a:schemeClr val="bg2">
                    <a:lumMod val="50000"/>
                  </a:schemeClr>
                </a:solidFill>
                <a:latin typeface="Calibri" panose="020F0502020204030204" pitchFamily="34" charset="0"/>
              </a:rPr>
              <a:t>, </a:t>
            </a:r>
          </a:p>
          <a:p>
            <a:pPr marL="114300" indent="0">
              <a:buNone/>
            </a:pPr>
            <a:r>
              <a:rPr lang="en-AU" i="1" dirty="0">
                <a:solidFill>
                  <a:schemeClr val="bg2">
                    <a:lumMod val="50000"/>
                  </a:schemeClr>
                </a:solidFill>
                <a:latin typeface="Calibri" panose="020F0502020204030204" pitchFamily="34" charset="0"/>
              </a:rPr>
              <a:t>QASEL President</a:t>
            </a:r>
          </a:p>
          <a:p>
            <a:pPr marL="114300" indent="0">
              <a:buNone/>
            </a:pPr>
            <a:endParaRPr lang="en-AU" i="1" dirty="0">
              <a:solidFill>
                <a:schemeClr val="bg2">
                  <a:lumMod val="50000"/>
                </a:schemeClr>
              </a:solidFill>
              <a:latin typeface="Calibri" panose="020F0502020204030204" pitchFamily="34" charset="0"/>
            </a:endParaRPr>
          </a:p>
          <a:p>
            <a:pPr marL="114300" indent="0"/>
            <a:r>
              <a:rPr lang="en-AU" b="1" i="1" dirty="0">
                <a:solidFill>
                  <a:schemeClr val="bg2">
                    <a:lumMod val="50000"/>
                  </a:schemeClr>
                </a:solidFill>
                <a:latin typeface="Calibri" panose="020F0502020204030204" pitchFamily="34" charset="0"/>
              </a:rPr>
              <a:t>Byron  </a:t>
            </a:r>
            <a:r>
              <a:rPr lang="en-AU" b="1" i="1" dirty="0" err="1">
                <a:solidFill>
                  <a:schemeClr val="bg2">
                    <a:lumMod val="50000"/>
                  </a:schemeClr>
                </a:solidFill>
                <a:latin typeface="Calibri" panose="020F0502020204030204" pitchFamily="34" charset="0"/>
              </a:rPr>
              <a:t>Stuut</a:t>
            </a:r>
            <a:r>
              <a:rPr lang="en-AU" b="1" i="1" dirty="0">
                <a:solidFill>
                  <a:schemeClr val="bg2">
                    <a:lumMod val="50000"/>
                  </a:schemeClr>
                </a:solidFill>
                <a:latin typeface="Calibri" panose="020F0502020204030204" pitchFamily="34" charset="0"/>
              </a:rPr>
              <a:t>, </a:t>
            </a:r>
            <a:r>
              <a:rPr lang="en-AU" i="1" dirty="0">
                <a:solidFill>
                  <a:schemeClr val="bg2">
                    <a:lumMod val="50000"/>
                  </a:schemeClr>
                </a:solidFill>
                <a:latin typeface="Calibri" panose="020F0502020204030204" pitchFamily="34" charset="0"/>
              </a:rPr>
              <a:t>SA SASEPLA President</a:t>
            </a:r>
          </a:p>
          <a:p>
            <a:pPr marL="114300" indent="0">
              <a:buNone/>
            </a:pPr>
            <a:endParaRPr lang="en-AU" i="1" dirty="0">
              <a:solidFill>
                <a:schemeClr val="bg2">
                  <a:lumMod val="50000"/>
                </a:schemeClr>
              </a:solidFill>
              <a:latin typeface="Calibri" panose="020F0502020204030204" pitchFamily="34" charset="0"/>
            </a:endParaRPr>
          </a:p>
          <a:p>
            <a:pPr marL="114300" indent="0"/>
            <a:r>
              <a:rPr lang="en-AU" b="1" dirty="0">
                <a:solidFill>
                  <a:schemeClr val="bg2">
                    <a:lumMod val="50000"/>
                  </a:schemeClr>
                </a:solidFill>
                <a:latin typeface="Calibri" panose="020F0502020204030204" pitchFamily="34" charset="0"/>
              </a:rPr>
              <a:t>Cameron </a:t>
            </a:r>
            <a:r>
              <a:rPr lang="en-AU" b="1" dirty="0" err="1">
                <a:solidFill>
                  <a:schemeClr val="bg2">
                    <a:lumMod val="50000"/>
                  </a:schemeClr>
                </a:solidFill>
                <a:latin typeface="Calibri" panose="020F0502020204030204" pitchFamily="34" charset="0"/>
              </a:rPr>
              <a:t>Peverett</a:t>
            </a:r>
            <a:r>
              <a:rPr lang="en-AU" dirty="0">
                <a:solidFill>
                  <a:schemeClr val="bg2">
                    <a:lumMod val="50000"/>
                  </a:schemeClr>
                </a:solidFill>
                <a:latin typeface="Calibri" panose="020F0502020204030204" pitchFamily="34" charset="0"/>
              </a:rPr>
              <a:t>, VIC, </a:t>
            </a:r>
            <a:r>
              <a:rPr lang="en-AU" i="1" dirty="0">
                <a:solidFill>
                  <a:schemeClr val="bg2">
                    <a:lumMod val="50000"/>
                  </a:schemeClr>
                </a:solidFill>
                <a:latin typeface="Calibri" panose="020F0502020204030204" pitchFamily="34" charset="0"/>
              </a:rPr>
              <a:t>PASS President - Colac Specialist School</a:t>
            </a:r>
          </a:p>
          <a:p>
            <a:pPr marL="114300" indent="0"/>
            <a:endParaRPr lang="en-AU" i="1" dirty="0">
              <a:solidFill>
                <a:schemeClr val="bg2">
                  <a:lumMod val="50000"/>
                </a:schemeClr>
              </a:solidFill>
              <a:latin typeface="Calibri" panose="020F0502020204030204" pitchFamily="34" charset="0"/>
            </a:endParaRPr>
          </a:p>
          <a:p>
            <a:pPr marL="114300" indent="0"/>
            <a:r>
              <a:rPr lang="en-AU" b="1" dirty="0">
                <a:solidFill>
                  <a:schemeClr val="bg2">
                    <a:lumMod val="50000"/>
                  </a:schemeClr>
                </a:solidFill>
                <a:latin typeface="Calibri" panose="020F0502020204030204" pitchFamily="34" charset="0"/>
              </a:rPr>
              <a:t>Lorraine Hodgson, </a:t>
            </a:r>
            <a:r>
              <a:rPr lang="en-AU" dirty="0">
                <a:solidFill>
                  <a:schemeClr val="bg2">
                    <a:lumMod val="50000"/>
                  </a:schemeClr>
                </a:solidFill>
                <a:latin typeface="Calibri" panose="020F0502020204030204" pitchFamily="34" charset="0"/>
              </a:rPr>
              <a:t>NT, </a:t>
            </a:r>
            <a:r>
              <a:rPr lang="en-AU" b="1" dirty="0">
                <a:solidFill>
                  <a:schemeClr val="bg2">
                    <a:lumMod val="50000"/>
                  </a:schemeClr>
                </a:solidFill>
                <a:latin typeface="Calibri" panose="020F0502020204030204" pitchFamily="34" charset="0"/>
              </a:rPr>
              <a:t>Company </a:t>
            </a:r>
            <a:r>
              <a:rPr lang="en-AU" b="1" dirty="0" err="1">
                <a:solidFill>
                  <a:schemeClr val="bg2">
                    <a:lumMod val="50000"/>
                  </a:schemeClr>
                </a:solidFill>
                <a:latin typeface="Calibri" panose="020F0502020204030204" pitchFamily="34" charset="0"/>
              </a:rPr>
              <a:t>Sectretary</a:t>
            </a:r>
            <a:endParaRPr lang="en-AU" b="1" dirty="0">
              <a:solidFill>
                <a:schemeClr val="bg2">
                  <a:lumMod val="50000"/>
                </a:schemeClr>
              </a:solidFill>
              <a:latin typeface="Calibri" panose="020F0502020204030204" pitchFamily="34" charset="0"/>
            </a:endParaRPr>
          </a:p>
          <a:p>
            <a:pPr marL="114300" indent="0">
              <a:buNone/>
            </a:pPr>
            <a:endParaRPr lang="en-AU" b="1" dirty="0">
              <a:solidFill>
                <a:schemeClr val="bg2">
                  <a:lumMod val="50000"/>
                </a:schemeClr>
              </a:solidFill>
              <a:latin typeface="Calibri" panose="020F0502020204030204" pitchFamily="34" charset="0"/>
            </a:endParaRPr>
          </a:p>
          <a:p>
            <a:pPr marL="114300" indent="0">
              <a:buNone/>
            </a:pPr>
            <a:endParaRPr lang="en-US" dirty="0">
              <a:solidFill>
                <a:schemeClr val="bg2">
                  <a:lumMod val="50000"/>
                </a:schemeClr>
              </a:solidFill>
              <a:latin typeface="Calibri" panose="020F0502020204030204" pitchFamily="34" charset="0"/>
            </a:endParaRPr>
          </a:p>
        </p:txBody>
      </p:sp>
      <p:sp>
        <p:nvSpPr>
          <p:cNvPr id="2" name="Title 1"/>
          <p:cNvSpPr>
            <a:spLocks noGrp="1"/>
          </p:cNvSpPr>
          <p:nvPr>
            <p:ph type="title" idx="4294967295"/>
          </p:nvPr>
        </p:nvSpPr>
        <p:spPr>
          <a:xfrm>
            <a:off x="266700" y="-100012"/>
            <a:ext cx="8966200" cy="768350"/>
          </a:xfrm>
        </p:spPr>
        <p:txBody>
          <a:bodyPr/>
          <a:lstStyle/>
          <a:p>
            <a:r>
              <a:rPr lang="en-US" sz="3200" b="1" dirty="0">
                <a:solidFill>
                  <a:srgbClr val="212121"/>
                </a:solidFill>
              </a:rPr>
              <a:t>THE BOARD         THE NATIONAL COUNCIL</a:t>
            </a:r>
          </a:p>
        </p:txBody>
      </p:sp>
      <p:sp>
        <p:nvSpPr>
          <p:cNvPr id="6" name="TextBox 5"/>
          <p:cNvSpPr txBox="1"/>
          <p:nvPr/>
        </p:nvSpPr>
        <p:spPr>
          <a:xfrm>
            <a:off x="3807791" y="926755"/>
            <a:ext cx="5118100" cy="3434786"/>
          </a:xfrm>
          <a:prstGeom prst="rect">
            <a:avLst/>
          </a:prstGeom>
          <a:noFill/>
        </p:spPr>
        <p:txBody>
          <a:bodyPr wrap="square" rtlCol="0">
            <a:spAutoFit/>
          </a:bodyPr>
          <a:lstStyle/>
          <a:p>
            <a:pPr>
              <a:lnSpc>
                <a:spcPct val="90000"/>
              </a:lnSpc>
            </a:pPr>
            <a:r>
              <a:rPr lang="en-AU" sz="1200" b="1" dirty="0">
                <a:latin typeface="Calibri" panose="020F0502020204030204" pitchFamily="34" charset="0"/>
              </a:rPr>
              <a:t>Julie Raciborska, </a:t>
            </a:r>
            <a:r>
              <a:rPr lang="en-AU" sz="1200" i="1" dirty="0">
                <a:latin typeface="Calibri" panose="020F0502020204030204" pitchFamily="34" charset="0"/>
              </a:rPr>
              <a:t>Secretary, NSW SEPLA – Fernhill School</a:t>
            </a:r>
          </a:p>
          <a:p>
            <a:pPr>
              <a:lnSpc>
                <a:spcPct val="90000"/>
              </a:lnSpc>
            </a:pPr>
            <a:endParaRPr lang="en-AU" sz="1200" b="1" i="1" dirty="0">
              <a:solidFill>
                <a:schemeClr val="bg2">
                  <a:lumMod val="50000"/>
                </a:schemeClr>
              </a:solidFill>
              <a:latin typeface="Calibri" panose="020F0502020204030204" pitchFamily="34" charset="0"/>
            </a:endParaRPr>
          </a:p>
          <a:p>
            <a:pPr>
              <a:lnSpc>
                <a:spcPct val="90000"/>
              </a:lnSpc>
            </a:pPr>
            <a:r>
              <a:rPr lang="en-AU" sz="1200" b="1" dirty="0" err="1">
                <a:solidFill>
                  <a:schemeClr val="bg2">
                    <a:lumMod val="50000"/>
                  </a:schemeClr>
                </a:solidFill>
                <a:latin typeface="Calibri" panose="020F0502020204030204" pitchFamily="34" charset="0"/>
              </a:rPr>
              <a:t>Niki</a:t>
            </a:r>
            <a:r>
              <a:rPr lang="en-AU" sz="1200" b="1" dirty="0">
                <a:solidFill>
                  <a:schemeClr val="bg2">
                    <a:lumMod val="50000"/>
                  </a:schemeClr>
                </a:solidFill>
                <a:latin typeface="Calibri" panose="020F0502020204030204" pitchFamily="34" charset="0"/>
              </a:rPr>
              <a:t> </a:t>
            </a:r>
            <a:r>
              <a:rPr lang="en-AU" sz="1200" b="1" dirty="0" err="1">
                <a:solidFill>
                  <a:schemeClr val="bg2">
                    <a:lumMod val="50000"/>
                  </a:schemeClr>
                </a:solidFill>
                <a:latin typeface="Calibri" panose="020F0502020204030204" pitchFamily="34" charset="0"/>
              </a:rPr>
              <a:t>Takos</a:t>
            </a:r>
            <a:r>
              <a:rPr lang="en-AU" sz="1200" b="1" dirty="0">
                <a:solidFill>
                  <a:schemeClr val="bg2">
                    <a:lumMod val="50000"/>
                  </a:schemeClr>
                </a:solidFill>
                <a:latin typeface="Calibri" panose="020F0502020204030204" pitchFamily="34" charset="0"/>
              </a:rPr>
              <a:t>, </a:t>
            </a:r>
            <a:r>
              <a:rPr lang="en-AU" sz="1200" dirty="0">
                <a:solidFill>
                  <a:schemeClr val="bg2">
                    <a:lumMod val="50000"/>
                  </a:schemeClr>
                </a:solidFill>
                <a:latin typeface="Calibri" panose="020F0502020204030204" pitchFamily="34" charset="0"/>
              </a:rPr>
              <a:t>SA, </a:t>
            </a:r>
            <a:r>
              <a:rPr lang="en-AU" sz="1200" i="1" dirty="0">
                <a:solidFill>
                  <a:schemeClr val="bg2">
                    <a:lumMod val="50000"/>
                  </a:schemeClr>
                </a:solidFill>
                <a:latin typeface="Calibri" panose="020F0502020204030204" pitchFamily="34" charset="0"/>
              </a:rPr>
              <a:t>SA-SEPLA Executive - </a:t>
            </a:r>
            <a:r>
              <a:rPr lang="en-AU" sz="1200" i="1" dirty="0" err="1">
                <a:solidFill>
                  <a:schemeClr val="bg2">
                    <a:lumMod val="50000"/>
                  </a:schemeClr>
                </a:solidFill>
                <a:latin typeface="Calibri" panose="020F0502020204030204" pitchFamily="34" charset="0"/>
              </a:rPr>
              <a:t>Errington</a:t>
            </a:r>
            <a:r>
              <a:rPr lang="en-AU" sz="1200" i="1" dirty="0">
                <a:solidFill>
                  <a:schemeClr val="bg2">
                    <a:lumMod val="50000"/>
                  </a:schemeClr>
                </a:solidFill>
                <a:latin typeface="Calibri" panose="020F0502020204030204" pitchFamily="34" charset="0"/>
              </a:rPr>
              <a:t> School</a:t>
            </a:r>
          </a:p>
          <a:p>
            <a:pPr>
              <a:lnSpc>
                <a:spcPct val="90000"/>
              </a:lnSpc>
            </a:pPr>
            <a:endParaRPr lang="en-AU" sz="1200" i="1" dirty="0">
              <a:latin typeface="Calibri" panose="020F0502020204030204" pitchFamily="34" charset="0"/>
            </a:endParaRPr>
          </a:p>
          <a:p>
            <a:pPr>
              <a:lnSpc>
                <a:spcPct val="90000"/>
              </a:lnSpc>
            </a:pPr>
            <a:r>
              <a:rPr lang="en-AU" sz="1200" b="1" dirty="0">
                <a:latin typeface="Calibri" panose="020F0502020204030204" pitchFamily="34" charset="0"/>
              </a:rPr>
              <a:t>Peter Skinner</a:t>
            </a:r>
            <a:r>
              <a:rPr lang="en-AU" sz="1200" dirty="0">
                <a:latin typeface="Calibri" panose="020F0502020204030204" pitchFamily="34" charset="0"/>
              </a:rPr>
              <a:t>, NSW, </a:t>
            </a:r>
            <a:r>
              <a:rPr lang="en-AU" sz="1200" i="1" dirty="0">
                <a:latin typeface="Calibri" panose="020F0502020204030204" pitchFamily="34" charset="0"/>
              </a:rPr>
              <a:t>SEPLA President, George Bass School</a:t>
            </a:r>
          </a:p>
          <a:p>
            <a:pPr>
              <a:lnSpc>
                <a:spcPct val="90000"/>
              </a:lnSpc>
            </a:pPr>
            <a:endParaRPr lang="en-AU" sz="1200" i="1" dirty="0">
              <a:latin typeface="Calibri" panose="020F0502020204030204" pitchFamily="34" charset="0"/>
            </a:endParaRPr>
          </a:p>
          <a:p>
            <a:pPr>
              <a:lnSpc>
                <a:spcPct val="90000"/>
              </a:lnSpc>
            </a:pPr>
            <a:r>
              <a:rPr lang="en-AU" sz="1200" b="1" dirty="0">
                <a:latin typeface="Calibri" panose="020F0502020204030204" pitchFamily="34" charset="0"/>
              </a:rPr>
              <a:t>Lara </a:t>
            </a:r>
            <a:r>
              <a:rPr lang="en-AU" sz="1200" b="1" dirty="0" err="1">
                <a:latin typeface="Calibri" panose="020F0502020204030204" pitchFamily="34" charset="0"/>
              </a:rPr>
              <a:t>Coman</a:t>
            </a:r>
            <a:r>
              <a:rPr lang="en-AU" sz="1200" dirty="0">
                <a:latin typeface="Calibri" panose="020F0502020204030204" pitchFamily="34" charset="0"/>
              </a:rPr>
              <a:t>, ACT, </a:t>
            </a:r>
            <a:r>
              <a:rPr lang="en-AU" sz="1200" i="1" dirty="0">
                <a:latin typeface="Calibri" panose="020F0502020204030204" pitchFamily="34" charset="0"/>
              </a:rPr>
              <a:t>ACTPA Black Mountain School</a:t>
            </a:r>
          </a:p>
          <a:p>
            <a:pPr>
              <a:lnSpc>
                <a:spcPct val="90000"/>
              </a:lnSpc>
            </a:pPr>
            <a:endParaRPr lang="en-AU" sz="1200" i="1" dirty="0">
              <a:latin typeface="Calibri" panose="020F0502020204030204" pitchFamily="34" charset="0"/>
            </a:endParaRPr>
          </a:p>
          <a:p>
            <a:pPr>
              <a:lnSpc>
                <a:spcPct val="90000"/>
              </a:lnSpc>
            </a:pPr>
            <a:r>
              <a:rPr lang="en-AU" sz="1200" b="1" dirty="0">
                <a:latin typeface="Calibri" panose="020F0502020204030204" pitchFamily="34" charset="0"/>
              </a:rPr>
              <a:t>Natalie Hatton, </a:t>
            </a:r>
            <a:r>
              <a:rPr lang="en-AU" sz="1200" dirty="0">
                <a:latin typeface="Calibri" panose="020F0502020204030204" pitchFamily="34" charset="0"/>
              </a:rPr>
              <a:t>WA, </a:t>
            </a:r>
            <a:r>
              <a:rPr lang="en-GB" sz="1200" i="1" dirty="0">
                <a:latin typeface="Calibri" panose="020F0502020204030204" pitchFamily="34" charset="0"/>
              </a:rPr>
              <a:t>WAESPPA President, Gwynne Park ESC</a:t>
            </a:r>
          </a:p>
          <a:p>
            <a:pPr>
              <a:lnSpc>
                <a:spcPct val="90000"/>
              </a:lnSpc>
            </a:pPr>
            <a:endParaRPr lang="en-AU" sz="1200" i="1" dirty="0">
              <a:latin typeface="Calibri" panose="020F0502020204030204" pitchFamily="34" charset="0"/>
            </a:endParaRPr>
          </a:p>
          <a:p>
            <a:pPr>
              <a:lnSpc>
                <a:spcPct val="90000"/>
              </a:lnSpc>
            </a:pPr>
            <a:r>
              <a:rPr lang="en-AU" sz="1200" b="1" dirty="0">
                <a:latin typeface="Calibri" panose="020F0502020204030204" pitchFamily="34" charset="0"/>
              </a:rPr>
              <a:t>Jackie Lowther</a:t>
            </a:r>
            <a:r>
              <a:rPr lang="en-AU" sz="1200" dirty="0">
                <a:latin typeface="Calibri" panose="020F0502020204030204" pitchFamily="34" charset="0"/>
              </a:rPr>
              <a:t>, VIC, </a:t>
            </a:r>
            <a:r>
              <a:rPr lang="en-AU" sz="1200" i="1" dirty="0">
                <a:latin typeface="Calibri" panose="020F0502020204030204" pitchFamily="34" charset="0"/>
              </a:rPr>
              <a:t>PASS Management Member, Springvale Park SDS</a:t>
            </a:r>
          </a:p>
          <a:p>
            <a:pPr>
              <a:lnSpc>
                <a:spcPct val="90000"/>
              </a:lnSpc>
            </a:pPr>
            <a:endParaRPr lang="en-AU" sz="1200" dirty="0">
              <a:latin typeface="Calibri" panose="020F0502020204030204" pitchFamily="34" charset="0"/>
            </a:endParaRPr>
          </a:p>
          <a:p>
            <a:pPr>
              <a:lnSpc>
                <a:spcPct val="90000"/>
              </a:lnSpc>
            </a:pPr>
            <a:r>
              <a:rPr lang="en-AU" sz="1200" b="1" dirty="0">
                <a:latin typeface="Calibri" panose="020F0502020204030204" pitchFamily="34" charset="0"/>
              </a:rPr>
              <a:t>Penny </a:t>
            </a:r>
            <a:r>
              <a:rPr lang="en-AU" sz="1200" b="1" dirty="0" err="1">
                <a:latin typeface="Calibri" panose="020F0502020204030204" pitchFamily="34" charset="0"/>
              </a:rPr>
              <a:t>Moffat</a:t>
            </a:r>
            <a:r>
              <a:rPr lang="en-AU" sz="1200" dirty="0">
                <a:latin typeface="Calibri" panose="020F0502020204030204" pitchFamily="34" charset="0"/>
              </a:rPr>
              <a:t>, VIC </a:t>
            </a:r>
            <a:r>
              <a:rPr lang="en-AU" sz="1200" i="1" dirty="0">
                <a:latin typeface="Calibri" panose="020F0502020204030204" pitchFamily="34" charset="0"/>
              </a:rPr>
              <a:t>PASS Management Member, The Austin School</a:t>
            </a:r>
            <a:r>
              <a:rPr lang="en-AU" sz="1200" dirty="0">
                <a:latin typeface="Calibri" panose="020F0502020204030204" pitchFamily="34" charset="0"/>
              </a:rPr>
              <a:t> </a:t>
            </a:r>
          </a:p>
          <a:p>
            <a:pPr>
              <a:lnSpc>
                <a:spcPct val="90000"/>
              </a:lnSpc>
            </a:pPr>
            <a:endParaRPr lang="en-AU" sz="1200" dirty="0">
              <a:latin typeface="Calibri" panose="020F0502020204030204" pitchFamily="34" charset="0"/>
            </a:endParaRPr>
          </a:p>
          <a:p>
            <a:pPr>
              <a:lnSpc>
                <a:spcPct val="90000"/>
              </a:lnSpc>
            </a:pPr>
            <a:r>
              <a:rPr lang="en-AU" sz="1200" b="1" dirty="0">
                <a:latin typeface="Calibri" panose="020F0502020204030204" pitchFamily="34" charset="0"/>
              </a:rPr>
              <a:t>Lisa Wright</a:t>
            </a:r>
            <a:r>
              <a:rPr lang="en-AU" sz="1200" dirty="0">
                <a:latin typeface="Calibri" panose="020F0502020204030204" pitchFamily="34" charset="0"/>
              </a:rPr>
              <a:t>, TAS </a:t>
            </a:r>
            <a:r>
              <a:rPr lang="en-AU" sz="1200" i="1" dirty="0">
                <a:latin typeface="Calibri" panose="020F0502020204030204" pitchFamily="34" charset="0"/>
              </a:rPr>
              <a:t>The Northern Support School </a:t>
            </a:r>
          </a:p>
          <a:p>
            <a:pPr>
              <a:lnSpc>
                <a:spcPct val="90000"/>
              </a:lnSpc>
            </a:pPr>
            <a:endParaRPr lang="en-AU" sz="1200" i="1" dirty="0">
              <a:latin typeface="Calibri" panose="020F0502020204030204" pitchFamily="34" charset="0"/>
            </a:endParaRPr>
          </a:p>
          <a:p>
            <a:pPr>
              <a:lnSpc>
                <a:spcPct val="90000"/>
              </a:lnSpc>
            </a:pPr>
            <a:r>
              <a:rPr lang="en-AU" sz="1200" b="1" dirty="0">
                <a:latin typeface="Calibri" panose="020F0502020204030204" pitchFamily="34" charset="0"/>
              </a:rPr>
              <a:t>Susan Christensen</a:t>
            </a:r>
            <a:r>
              <a:rPr lang="en-AU" sz="1200" dirty="0">
                <a:latin typeface="Calibri" panose="020F0502020204030204" pitchFamily="34" charset="0"/>
              </a:rPr>
              <a:t> , QLD QASEL </a:t>
            </a:r>
            <a:r>
              <a:rPr lang="en-AU" sz="1200" i="1" dirty="0">
                <a:latin typeface="Calibri" panose="020F0502020204030204" pitchFamily="34" charset="0"/>
              </a:rPr>
              <a:t>Southport Special School</a:t>
            </a:r>
          </a:p>
          <a:p>
            <a:pPr>
              <a:lnSpc>
                <a:spcPct val="90000"/>
              </a:lnSpc>
            </a:pPr>
            <a:endParaRPr lang="en-AU" sz="1200" b="1" i="1" dirty="0">
              <a:latin typeface="Calibri" panose="020F0502020204030204" pitchFamily="34" charset="0"/>
            </a:endParaRPr>
          </a:p>
          <a:p>
            <a:pPr>
              <a:lnSpc>
                <a:spcPct val="90000"/>
              </a:lnSpc>
            </a:pPr>
            <a:r>
              <a:rPr lang="en-AU" sz="1200" b="1" i="1" dirty="0">
                <a:latin typeface="Calibri" panose="020F0502020204030204" pitchFamily="34" charset="0"/>
              </a:rPr>
              <a:t>Andrew Thompson, </a:t>
            </a:r>
            <a:r>
              <a:rPr lang="en-AU" sz="1200" i="1" dirty="0">
                <a:latin typeface="Calibri" panose="020F0502020204030204" pitchFamily="34" charset="0"/>
              </a:rPr>
              <a:t>QLD, QASEL Redland Special School</a:t>
            </a:r>
            <a:endParaRPr lang="en-AU" sz="1200" dirty="0">
              <a:latin typeface="Calibri" panose="020F0502020204030204" pitchFamily="34" charset="0"/>
            </a:endParaRPr>
          </a:p>
          <a:p>
            <a:r>
              <a:rPr lang="en-US" sz="1200" dirty="0">
                <a:latin typeface="Calibri" panose="020F0502020204030204" pitchFamily="34" charset="0"/>
              </a:rPr>
              <a:t> </a:t>
            </a:r>
          </a:p>
        </p:txBody>
      </p:sp>
    </p:spTree>
    <p:extLst>
      <p:ext uri="{BB962C8B-B14F-4D97-AF65-F5344CB8AC3E}">
        <p14:creationId xmlns:p14="http://schemas.microsoft.com/office/powerpoint/2010/main" val="2982990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600" y="513135"/>
            <a:ext cx="2808000" cy="953400"/>
          </a:xfrm>
        </p:spPr>
        <p:txBody>
          <a:bodyPr/>
          <a:lstStyle/>
          <a:p>
            <a:r>
              <a:rPr lang="en-US" b="1" dirty="0">
                <a:solidFill>
                  <a:schemeClr val="bg1"/>
                </a:solidFill>
              </a:rPr>
              <a:t>ASEPA</a:t>
            </a:r>
            <a:br>
              <a:rPr lang="en-US" b="1" dirty="0">
                <a:solidFill>
                  <a:schemeClr val="bg1"/>
                </a:solidFill>
              </a:rPr>
            </a:br>
            <a:r>
              <a:rPr lang="en-US" b="1" dirty="0">
                <a:solidFill>
                  <a:schemeClr val="bg1"/>
                </a:solidFill>
              </a:rPr>
              <a:t>BOARD</a:t>
            </a:r>
            <a:br>
              <a:rPr lang="en-US" b="1" dirty="0">
                <a:solidFill>
                  <a:schemeClr val="bg1"/>
                </a:solidFill>
              </a:rPr>
            </a:br>
            <a:r>
              <a:rPr lang="en-US" b="1" dirty="0">
                <a:solidFill>
                  <a:schemeClr val="bg1"/>
                </a:solidFill>
              </a:rPr>
              <a:t>2019</a:t>
            </a:r>
          </a:p>
        </p:txBody>
      </p:sp>
      <p:pic>
        <p:nvPicPr>
          <p:cNvPr id="6" name="Picture 5">
            <a:extLst>
              <a:ext uri="{FF2B5EF4-FFF2-40B4-BE49-F238E27FC236}">
                <a16:creationId xmlns:a16="http://schemas.microsoft.com/office/drawing/2014/main" id="{FD9B8670-D416-4A56-88C8-F4A55044F94E}"/>
              </a:ext>
            </a:extLst>
          </p:cNvPr>
          <p:cNvPicPr>
            <a:picLocks noChangeAspect="1"/>
          </p:cNvPicPr>
          <p:nvPr/>
        </p:nvPicPr>
        <p:blipFill>
          <a:blip r:embed="rId2"/>
          <a:stretch>
            <a:fillRect/>
          </a:stretch>
        </p:blipFill>
        <p:spPr>
          <a:xfrm>
            <a:off x="2674511" y="2773018"/>
            <a:ext cx="4143268" cy="194807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0BFE31D6-8FB3-4179-B8AD-06B5875E45DD}"/>
              </a:ext>
            </a:extLst>
          </p:cNvPr>
          <p:cNvPicPr>
            <a:picLocks noChangeAspect="1"/>
          </p:cNvPicPr>
          <p:nvPr/>
        </p:nvPicPr>
        <p:blipFill>
          <a:blip r:embed="rId3"/>
          <a:stretch>
            <a:fillRect/>
          </a:stretch>
        </p:blipFill>
        <p:spPr>
          <a:xfrm>
            <a:off x="2674511" y="267868"/>
            <a:ext cx="4165425" cy="218709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8626" y="3445566"/>
            <a:ext cx="1870976" cy="65190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4580" y="660115"/>
            <a:ext cx="1245022" cy="1200055"/>
          </a:xfrm>
          <a:prstGeom prst="rect">
            <a:avLst/>
          </a:prstGeom>
        </p:spPr>
      </p:pic>
    </p:spTree>
    <p:extLst>
      <p:ext uri="{BB962C8B-B14F-4D97-AF65-F5344CB8AC3E}">
        <p14:creationId xmlns:p14="http://schemas.microsoft.com/office/powerpoint/2010/main" val="4151744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78" y="29430"/>
            <a:ext cx="2808000" cy="953400"/>
          </a:xfrm>
        </p:spPr>
        <p:txBody>
          <a:bodyPr/>
          <a:lstStyle/>
          <a:p>
            <a:r>
              <a:rPr lang="en-US" b="1" dirty="0">
                <a:solidFill>
                  <a:schemeClr val="bg1"/>
                </a:solidFill>
              </a:rPr>
              <a:t>ASEPA</a:t>
            </a:r>
            <a:br>
              <a:rPr lang="en-US" b="1" dirty="0">
                <a:solidFill>
                  <a:schemeClr val="bg1"/>
                </a:solidFill>
              </a:rPr>
            </a:br>
            <a:r>
              <a:rPr lang="en-US" b="1" dirty="0">
                <a:solidFill>
                  <a:schemeClr val="bg1"/>
                </a:solidFill>
              </a:rPr>
              <a:t>Board</a:t>
            </a:r>
          </a:p>
        </p:txBody>
      </p:sp>
      <p:pic>
        <p:nvPicPr>
          <p:cNvPr id="7" name="Picture 6">
            <a:extLst>
              <a:ext uri="{FF2B5EF4-FFF2-40B4-BE49-F238E27FC236}">
                <a16:creationId xmlns:a16="http://schemas.microsoft.com/office/drawing/2014/main" id="{4506E1DE-93E4-47F2-8AE3-F2CFDF6BBADF}"/>
              </a:ext>
            </a:extLst>
          </p:cNvPr>
          <p:cNvPicPr>
            <a:picLocks noChangeAspect="1"/>
          </p:cNvPicPr>
          <p:nvPr/>
        </p:nvPicPr>
        <p:blipFill>
          <a:blip r:embed="rId2"/>
          <a:stretch>
            <a:fillRect/>
          </a:stretch>
        </p:blipFill>
        <p:spPr>
          <a:xfrm>
            <a:off x="2640702" y="170454"/>
            <a:ext cx="4001289" cy="223481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DD8069EC-D870-6841-AFBA-F7BFCA15F07B}"/>
              </a:ext>
            </a:extLst>
          </p:cNvPr>
          <p:cNvPicPr>
            <a:picLocks noChangeAspect="1"/>
          </p:cNvPicPr>
          <p:nvPr/>
        </p:nvPicPr>
        <p:blipFill>
          <a:blip r:embed="rId3"/>
          <a:stretch>
            <a:fillRect/>
          </a:stretch>
        </p:blipFill>
        <p:spPr>
          <a:xfrm>
            <a:off x="2640702" y="2668682"/>
            <a:ext cx="3964038" cy="195964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0" y="2796209"/>
            <a:ext cx="1600461" cy="160046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9810" y="927154"/>
            <a:ext cx="1923773" cy="721415"/>
          </a:xfrm>
          <a:prstGeom prst="rect">
            <a:avLst/>
          </a:prstGeom>
        </p:spPr>
      </p:pic>
    </p:spTree>
    <p:extLst>
      <p:ext uri="{BB962C8B-B14F-4D97-AF65-F5344CB8AC3E}">
        <p14:creationId xmlns:p14="http://schemas.microsoft.com/office/powerpoint/2010/main" val="1512923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78" y="29430"/>
            <a:ext cx="2808000" cy="953400"/>
          </a:xfrm>
        </p:spPr>
        <p:txBody>
          <a:bodyPr/>
          <a:lstStyle/>
          <a:p>
            <a:r>
              <a:rPr lang="en-US" b="1" dirty="0">
                <a:solidFill>
                  <a:schemeClr val="bg1"/>
                </a:solidFill>
              </a:rPr>
              <a:t>ASEPA</a:t>
            </a:r>
            <a:br>
              <a:rPr lang="en-US" b="1" dirty="0">
                <a:solidFill>
                  <a:schemeClr val="bg1"/>
                </a:solidFill>
              </a:rPr>
            </a:br>
            <a:r>
              <a:rPr lang="en-US" b="1" dirty="0">
                <a:solidFill>
                  <a:schemeClr val="bg1"/>
                </a:solidFill>
              </a:rPr>
              <a:t>Board</a:t>
            </a:r>
          </a:p>
        </p:txBody>
      </p:sp>
      <p:pic>
        <p:nvPicPr>
          <p:cNvPr id="4" name="Picture 3">
            <a:extLst>
              <a:ext uri="{FF2B5EF4-FFF2-40B4-BE49-F238E27FC236}">
                <a16:creationId xmlns:a16="http://schemas.microsoft.com/office/drawing/2014/main" id="{FE77518A-6248-4DE1-9C75-F0346370D082}"/>
              </a:ext>
            </a:extLst>
          </p:cNvPr>
          <p:cNvPicPr>
            <a:picLocks noChangeAspect="1"/>
          </p:cNvPicPr>
          <p:nvPr/>
        </p:nvPicPr>
        <p:blipFill>
          <a:blip r:embed="rId2"/>
          <a:stretch>
            <a:fillRect/>
          </a:stretch>
        </p:blipFill>
        <p:spPr>
          <a:xfrm>
            <a:off x="2729399" y="2601251"/>
            <a:ext cx="3883613" cy="223481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506E1DE-93E4-47F2-8AE3-F2CFDF6BBADF}"/>
              </a:ext>
            </a:extLst>
          </p:cNvPr>
          <p:cNvPicPr>
            <a:picLocks noChangeAspect="1"/>
          </p:cNvPicPr>
          <p:nvPr/>
        </p:nvPicPr>
        <p:blipFill>
          <a:blip r:embed="rId3"/>
          <a:stretch>
            <a:fillRect/>
          </a:stretch>
        </p:blipFill>
        <p:spPr>
          <a:xfrm>
            <a:off x="2708739" y="170453"/>
            <a:ext cx="3904273" cy="2257399"/>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3192" y="930356"/>
            <a:ext cx="2698680" cy="60109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3826" y="3187755"/>
            <a:ext cx="2051602" cy="93928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9639" y="617383"/>
            <a:ext cx="1022653" cy="1363537"/>
          </a:xfrm>
          <a:prstGeom prst="rect">
            <a:avLst/>
          </a:prstGeom>
        </p:spPr>
      </p:pic>
      <p:sp>
        <p:nvSpPr>
          <p:cNvPr id="8" name="Rectangle 7"/>
          <p:cNvSpPr/>
          <p:nvPr/>
        </p:nvSpPr>
        <p:spPr>
          <a:xfrm>
            <a:off x="3490546" y="2012280"/>
            <a:ext cx="1424354" cy="38421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TextBox 8"/>
          <p:cNvSpPr txBox="1"/>
          <p:nvPr/>
        </p:nvSpPr>
        <p:spPr>
          <a:xfrm>
            <a:off x="3138520" y="2012280"/>
            <a:ext cx="1954090" cy="369332"/>
          </a:xfrm>
          <a:prstGeom prst="rect">
            <a:avLst/>
          </a:prstGeom>
          <a:noFill/>
        </p:spPr>
        <p:txBody>
          <a:bodyPr wrap="square" rtlCol="0">
            <a:spAutoFit/>
          </a:bodyPr>
          <a:lstStyle/>
          <a:p>
            <a:r>
              <a:rPr lang="en-US" sz="1800" b="1" dirty="0">
                <a:solidFill>
                  <a:srgbClr val="0F13BA"/>
                </a:solidFill>
                <a:latin typeface="Hiragino Kaku Gothic Std W8" charset="-128"/>
                <a:ea typeface="Hiragino Kaku Gothic Std W8" charset="-128"/>
                <a:cs typeface="Hiragino Kaku Gothic Std W8" charset="-128"/>
              </a:rPr>
              <a:t>Byron </a:t>
            </a:r>
            <a:r>
              <a:rPr lang="en-US" sz="1800" b="1" dirty="0" err="1">
                <a:solidFill>
                  <a:srgbClr val="0F13BA"/>
                </a:solidFill>
                <a:latin typeface="Hiragino Kaku Gothic Std W8" charset="-128"/>
                <a:ea typeface="Hiragino Kaku Gothic Std W8" charset="-128"/>
                <a:cs typeface="Hiragino Kaku Gothic Std W8" charset="-128"/>
              </a:rPr>
              <a:t>Stuut</a:t>
            </a:r>
            <a:endParaRPr lang="en-US" sz="1800" b="1" dirty="0">
              <a:solidFill>
                <a:srgbClr val="0F13BA"/>
              </a:solidFill>
              <a:latin typeface="Hiragino Kaku Gothic Std W8" charset="-128"/>
              <a:ea typeface="Hiragino Kaku Gothic Std W8" charset="-128"/>
              <a:cs typeface="Hiragino Kaku Gothic Std W8" charset="-128"/>
            </a:endParaRPr>
          </a:p>
        </p:txBody>
      </p:sp>
    </p:spTree>
    <p:extLst>
      <p:ext uri="{BB962C8B-B14F-4D97-AF65-F5344CB8AC3E}">
        <p14:creationId xmlns:p14="http://schemas.microsoft.com/office/powerpoint/2010/main" val="3159136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78" y="29430"/>
            <a:ext cx="2808000" cy="953400"/>
          </a:xfrm>
        </p:spPr>
        <p:txBody>
          <a:bodyPr/>
          <a:lstStyle/>
          <a:p>
            <a:r>
              <a:rPr lang="en-US" b="1" dirty="0">
                <a:solidFill>
                  <a:schemeClr val="bg1"/>
                </a:solidFill>
              </a:rPr>
              <a:t>ASEPA</a:t>
            </a:r>
            <a:br>
              <a:rPr lang="en-US" b="1" dirty="0">
                <a:solidFill>
                  <a:schemeClr val="bg1"/>
                </a:solidFill>
              </a:rPr>
            </a:br>
            <a:r>
              <a:rPr lang="en-US" b="1" dirty="0">
                <a:solidFill>
                  <a:schemeClr val="bg1"/>
                </a:solidFill>
              </a:rPr>
              <a:t>Board</a:t>
            </a:r>
          </a:p>
        </p:txBody>
      </p:sp>
      <p:pic>
        <p:nvPicPr>
          <p:cNvPr id="5" name="Picture 4">
            <a:extLst>
              <a:ext uri="{FF2B5EF4-FFF2-40B4-BE49-F238E27FC236}">
                <a16:creationId xmlns:a16="http://schemas.microsoft.com/office/drawing/2014/main" id="{2D3B2C5C-5072-4D25-A2CE-ACE10CDDDD44}"/>
              </a:ext>
            </a:extLst>
          </p:cNvPr>
          <p:cNvPicPr>
            <a:picLocks noChangeAspect="1"/>
          </p:cNvPicPr>
          <p:nvPr/>
        </p:nvPicPr>
        <p:blipFill>
          <a:blip r:embed="rId2"/>
          <a:stretch>
            <a:fillRect/>
          </a:stretch>
        </p:blipFill>
        <p:spPr>
          <a:xfrm>
            <a:off x="2708739" y="2747104"/>
            <a:ext cx="4049526" cy="189463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84FE3640-B714-9E4A-AC20-9070DB93C891}"/>
              </a:ext>
            </a:extLst>
          </p:cNvPr>
          <p:cNvPicPr>
            <a:picLocks noChangeAspect="1"/>
          </p:cNvPicPr>
          <p:nvPr/>
        </p:nvPicPr>
        <p:blipFill>
          <a:blip r:embed="rId3"/>
          <a:stretch>
            <a:fillRect/>
          </a:stretch>
        </p:blipFill>
        <p:spPr>
          <a:xfrm>
            <a:off x="2708739" y="191264"/>
            <a:ext cx="4061008" cy="2234816"/>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6469" y="785780"/>
            <a:ext cx="2853170" cy="104578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2228" y="3257311"/>
            <a:ext cx="1624513" cy="777279"/>
          </a:xfrm>
          <a:prstGeom prst="rect">
            <a:avLst/>
          </a:prstGeom>
        </p:spPr>
      </p:pic>
    </p:spTree>
    <p:extLst>
      <p:ext uri="{BB962C8B-B14F-4D97-AF65-F5344CB8AC3E}">
        <p14:creationId xmlns:p14="http://schemas.microsoft.com/office/powerpoint/2010/main" val="2283225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99827"/>
            <a:ext cx="3332285" cy="1443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6416" y="1722523"/>
            <a:ext cx="2808000" cy="1540400"/>
          </a:xfrm>
        </p:spPr>
        <p:txBody>
          <a:bodyPr/>
          <a:lstStyle/>
          <a:p>
            <a:r>
              <a:rPr lang="en-US" dirty="0">
                <a:solidFill>
                  <a:schemeClr val="bg1"/>
                </a:solidFill>
              </a:rPr>
              <a:t>ASEPA &amp; SEPLA</a:t>
            </a:r>
            <a:br>
              <a:rPr lang="en-US" dirty="0">
                <a:solidFill>
                  <a:schemeClr val="bg1"/>
                </a:solidFill>
              </a:rPr>
            </a:br>
            <a:r>
              <a:rPr lang="en-US" sz="4000" b="1" dirty="0">
                <a:solidFill>
                  <a:schemeClr val="bg1"/>
                </a:solidFill>
              </a:rPr>
              <a:t>2020</a:t>
            </a:r>
            <a:br>
              <a:rPr lang="en-US" dirty="0">
                <a:solidFill>
                  <a:schemeClr val="bg1"/>
                </a:solidFill>
              </a:rPr>
            </a:br>
            <a:r>
              <a:rPr lang="en-US">
                <a:solidFill>
                  <a:schemeClr val="bg1"/>
                </a:solidFill>
              </a:rPr>
              <a:t>NATIONAL </a:t>
            </a:r>
            <a:br>
              <a:rPr lang="en-US">
                <a:solidFill>
                  <a:schemeClr val="bg1"/>
                </a:solidFill>
              </a:rPr>
            </a:br>
            <a:r>
              <a:rPr lang="en-US">
                <a:solidFill>
                  <a:schemeClr val="bg1"/>
                </a:solidFill>
              </a:rPr>
              <a:t>SPECIAL EDUCATION</a:t>
            </a:r>
            <a:br>
              <a:rPr lang="en-US">
                <a:solidFill>
                  <a:schemeClr val="bg1"/>
                </a:solidFill>
              </a:rPr>
            </a:br>
            <a:r>
              <a:rPr lang="en-US">
                <a:solidFill>
                  <a:schemeClr val="bg1"/>
                </a:solidFill>
              </a:rPr>
              <a:t>CONFERENCE</a:t>
            </a:r>
            <a:br>
              <a:rPr lang="en-US" dirty="0">
                <a:solidFill>
                  <a:schemeClr val="bg1"/>
                </a:solidFill>
              </a:rPr>
            </a:br>
            <a:endParaRPr lang="en-US" dirty="0">
              <a:solidFill>
                <a:schemeClr val="bg1"/>
              </a:solidFill>
            </a:endParaRPr>
          </a:p>
        </p:txBody>
      </p:sp>
      <p:sp>
        <p:nvSpPr>
          <p:cNvPr id="4" name="TextBox 3">
            <a:extLst>
              <a:ext uri="{FF2B5EF4-FFF2-40B4-BE49-F238E27FC236}">
                <a16:creationId xmlns:a16="http://schemas.microsoft.com/office/drawing/2014/main" id="{D76C4FD9-B45A-4C37-A899-7CA4321394F9}"/>
              </a:ext>
            </a:extLst>
          </p:cNvPr>
          <p:cNvSpPr txBox="1"/>
          <p:nvPr/>
        </p:nvSpPr>
        <p:spPr>
          <a:xfrm>
            <a:off x="3586765" y="143225"/>
            <a:ext cx="5029418" cy="1600438"/>
          </a:xfrm>
          <a:prstGeom prst="rect">
            <a:avLst/>
          </a:prstGeom>
          <a:noFill/>
        </p:spPr>
        <p:txBody>
          <a:bodyPr wrap="square" rtlCol="0">
            <a:spAutoFit/>
          </a:bodyPr>
          <a:lstStyle/>
          <a:p>
            <a:r>
              <a:rPr lang="en-AU" dirty="0"/>
              <a:t>The Australian Special Education Principals’ Association (ASEPA) holds a National Conference each two years in partnership with state and territory special education associations. </a:t>
            </a:r>
          </a:p>
          <a:p>
            <a:endParaRPr lang="en-AU" dirty="0"/>
          </a:p>
          <a:p>
            <a:r>
              <a:rPr lang="en-AU" dirty="0"/>
              <a:t>The ASEPA National Conference will be held in July 20-23 in Sydney, New South Wales Australia.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894" y="2062066"/>
            <a:ext cx="5478105" cy="3081434"/>
          </a:xfrm>
          <a:prstGeom prst="rect">
            <a:avLst/>
          </a:prstGeom>
        </p:spPr>
      </p:pic>
      <p:pic>
        <p:nvPicPr>
          <p:cNvPr id="8" name="Shape 6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75" y="3747445"/>
            <a:ext cx="1809291" cy="1443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291" y="3764162"/>
            <a:ext cx="1269682" cy="1348436"/>
          </a:xfrm>
          <a:prstGeom prst="rect">
            <a:avLst/>
          </a:prstGeom>
        </p:spPr>
      </p:pic>
    </p:spTree>
    <p:extLst>
      <p:ext uri="{BB962C8B-B14F-4D97-AF65-F5344CB8AC3E}">
        <p14:creationId xmlns:p14="http://schemas.microsoft.com/office/powerpoint/2010/main" val="2106290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4B11-3571-4FE2-8294-CC99383C9BDD}"/>
              </a:ext>
            </a:extLst>
          </p:cNvPr>
          <p:cNvSpPr>
            <a:spLocks noGrp="1"/>
          </p:cNvSpPr>
          <p:nvPr>
            <p:ph type="title"/>
          </p:nvPr>
        </p:nvSpPr>
        <p:spPr>
          <a:xfrm>
            <a:off x="797215" y="694763"/>
            <a:ext cx="8222100" cy="767700"/>
          </a:xfrm>
        </p:spPr>
        <p:txBody>
          <a:bodyPr/>
          <a:lstStyle/>
          <a:p>
            <a:r>
              <a:rPr lang="en-AU" sz="4000" b="1" dirty="0">
                <a:solidFill>
                  <a:schemeClr val="bg1"/>
                </a:solidFill>
                <a:latin typeface="Calibri" panose="020F0502020204030204" pitchFamily="34" charset="0"/>
              </a:rPr>
              <a:t>ASEPA NATIONAL PARTNERSHIPS </a:t>
            </a:r>
          </a:p>
        </p:txBody>
      </p:sp>
      <p:sp>
        <p:nvSpPr>
          <p:cNvPr id="3" name="Text Placeholder 2">
            <a:extLst>
              <a:ext uri="{FF2B5EF4-FFF2-40B4-BE49-F238E27FC236}">
                <a16:creationId xmlns:a16="http://schemas.microsoft.com/office/drawing/2014/main" id="{4476B506-7354-440F-AB44-68D6A658481B}"/>
              </a:ext>
            </a:extLst>
          </p:cNvPr>
          <p:cNvSpPr>
            <a:spLocks noGrp="1"/>
          </p:cNvSpPr>
          <p:nvPr>
            <p:ph type="body" idx="1"/>
          </p:nvPr>
        </p:nvSpPr>
        <p:spPr/>
        <p:txBody>
          <a:bodyPr/>
          <a:lstStyle/>
          <a:p>
            <a:r>
              <a:rPr lang="en-AU" dirty="0"/>
              <a:t>Australian Secondary Principals Association </a:t>
            </a:r>
            <a:r>
              <a:rPr lang="en-AU" b="1" dirty="0"/>
              <a:t>(ASPA) </a:t>
            </a:r>
            <a:r>
              <a:rPr lang="en-AU" dirty="0"/>
              <a:t>- President Andrew </a:t>
            </a:r>
            <a:r>
              <a:rPr lang="en-AU" dirty="0" err="1"/>
              <a:t>Pierpoint</a:t>
            </a:r>
            <a:r>
              <a:rPr lang="en-AU" dirty="0"/>
              <a:t>,</a:t>
            </a:r>
          </a:p>
          <a:p>
            <a:endParaRPr lang="en-AU" dirty="0"/>
          </a:p>
          <a:p>
            <a:r>
              <a:rPr lang="en-AU" dirty="0"/>
              <a:t>Australian Primary Principals Association </a:t>
            </a:r>
            <a:r>
              <a:rPr lang="en-AU" b="1" dirty="0"/>
              <a:t>(APPA) </a:t>
            </a:r>
            <a:r>
              <a:rPr lang="en-AU" dirty="0"/>
              <a:t>President Malcolm Elliot TAS</a:t>
            </a:r>
          </a:p>
          <a:p>
            <a:endParaRPr lang="en-AU" dirty="0"/>
          </a:p>
          <a:p>
            <a:r>
              <a:rPr lang="en-AU" dirty="0"/>
              <a:t>Australian Government Primary Principals Association </a:t>
            </a:r>
            <a:r>
              <a:rPr lang="en-AU" b="1" dirty="0"/>
              <a:t>(AGPPA) </a:t>
            </a:r>
            <a:r>
              <a:rPr lang="en-AU" dirty="0"/>
              <a:t>President</a:t>
            </a:r>
            <a:r>
              <a:rPr lang="en-AU" b="1" dirty="0"/>
              <a:t> </a:t>
            </a:r>
            <a:r>
              <a:rPr lang="en-AU" dirty="0"/>
              <a:t>Ian Anderson (WA)</a:t>
            </a:r>
            <a:endParaRPr lang="en-AU" b="1" dirty="0"/>
          </a:p>
        </p:txBody>
      </p:sp>
      <p:sp>
        <p:nvSpPr>
          <p:cNvPr id="4" name="Text Placeholder 3">
            <a:extLst>
              <a:ext uri="{FF2B5EF4-FFF2-40B4-BE49-F238E27FC236}">
                <a16:creationId xmlns:a16="http://schemas.microsoft.com/office/drawing/2014/main" id="{A492BEF1-0C41-4381-91D1-5C5B9BE0D6B3}"/>
              </a:ext>
            </a:extLst>
          </p:cNvPr>
          <p:cNvSpPr>
            <a:spLocks noGrp="1"/>
          </p:cNvSpPr>
          <p:nvPr>
            <p:ph type="body" idx="2"/>
          </p:nvPr>
        </p:nvSpPr>
        <p:spPr/>
        <p:txBody>
          <a:bodyPr/>
          <a:lstStyle/>
          <a:p>
            <a:r>
              <a:rPr lang="en-AU" dirty="0"/>
              <a:t>Australian Council of State Schools Organisations </a:t>
            </a:r>
            <a:r>
              <a:rPr lang="en-AU" b="1" dirty="0"/>
              <a:t>(ACSSO) </a:t>
            </a:r>
            <a:r>
              <a:rPr lang="en-AU" dirty="0"/>
              <a:t>– CEO Diane Giblin AM</a:t>
            </a:r>
          </a:p>
          <a:p>
            <a:pPr marL="139700" indent="0">
              <a:buNone/>
            </a:pPr>
            <a:endParaRPr lang="en-AU" dirty="0"/>
          </a:p>
          <a:p>
            <a:r>
              <a:rPr lang="en-AU" dirty="0"/>
              <a:t>Association of Heads of Independent Schools of Australia </a:t>
            </a:r>
            <a:r>
              <a:rPr lang="en-AU" b="1" dirty="0"/>
              <a:t>(AHISA) </a:t>
            </a:r>
            <a:r>
              <a:rPr lang="en-AU" dirty="0"/>
              <a:t>Beth Blackwood CEO.</a:t>
            </a:r>
          </a:p>
          <a:p>
            <a:endParaRPr lang="en-AU" dirty="0"/>
          </a:p>
          <a:p>
            <a:r>
              <a:rPr lang="en-AU" dirty="0"/>
              <a:t>All State and Territory Primary and Secondary Principal Associations with the exception of the NSW SPC.</a:t>
            </a:r>
          </a:p>
          <a:p>
            <a:endParaRPr lang="en-AU" dirty="0"/>
          </a:p>
          <a:p>
            <a:endParaRPr lang="en-AU" dirty="0"/>
          </a:p>
        </p:txBody>
      </p:sp>
    </p:spTree>
    <p:extLst>
      <p:ext uri="{BB962C8B-B14F-4D97-AF65-F5344CB8AC3E}">
        <p14:creationId xmlns:p14="http://schemas.microsoft.com/office/powerpoint/2010/main" val="1185174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78" y="834500"/>
            <a:ext cx="2808000" cy="1540400"/>
          </a:xfrm>
        </p:spPr>
        <p:txBody>
          <a:bodyPr/>
          <a:lstStyle/>
          <a:p>
            <a:r>
              <a:rPr lang="en-US" b="1" dirty="0">
                <a:solidFill>
                  <a:schemeClr val="bg1"/>
                </a:solidFill>
              </a:rPr>
              <a:t>ASEPA’s</a:t>
            </a:r>
            <a:br>
              <a:rPr lang="en-US" b="1" dirty="0">
                <a:solidFill>
                  <a:schemeClr val="bg1"/>
                </a:solidFill>
              </a:rPr>
            </a:br>
            <a:r>
              <a:rPr lang="en-US" b="1" dirty="0">
                <a:solidFill>
                  <a:schemeClr val="bg1"/>
                </a:solidFill>
              </a:rPr>
              <a:t>Leading</a:t>
            </a:r>
            <a:br>
              <a:rPr lang="en-US" b="1" dirty="0">
                <a:solidFill>
                  <a:schemeClr val="bg1"/>
                </a:solidFill>
              </a:rPr>
            </a:br>
            <a:r>
              <a:rPr lang="en-US" b="1" dirty="0">
                <a:solidFill>
                  <a:schemeClr val="bg1"/>
                </a:solidFill>
              </a:rPr>
              <a:t>Learning</a:t>
            </a:r>
            <a:br>
              <a:rPr lang="en-US" b="1" dirty="0">
                <a:solidFill>
                  <a:schemeClr val="bg1"/>
                </a:solidFill>
              </a:rPr>
            </a:br>
            <a:r>
              <a:rPr lang="en-US" b="1" dirty="0">
                <a:solidFill>
                  <a:schemeClr val="bg1"/>
                </a:solidFill>
              </a:rPr>
              <a:t>4 All</a:t>
            </a:r>
            <a:br>
              <a:rPr lang="en-US" b="1" dirty="0">
                <a:solidFill>
                  <a:schemeClr val="bg1"/>
                </a:solidFill>
              </a:rPr>
            </a:br>
            <a:r>
              <a:rPr lang="en-US" b="1" dirty="0">
                <a:solidFill>
                  <a:schemeClr val="bg1"/>
                </a:solidFill>
              </a:rPr>
              <a:t>Initiative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973" y="762000"/>
            <a:ext cx="3076541" cy="4381500"/>
          </a:xfrm>
          <a:prstGeom prst="rect">
            <a:avLst/>
          </a:prstGeom>
          <a:ln>
            <a:noFill/>
          </a:ln>
          <a:effectLst>
            <a:outerShdw blurRad="292100" dist="139700" dir="2700000" algn="tl" rotWithShape="0">
              <a:srgbClr val="333333">
                <a:alpha val="65000"/>
              </a:srgbClr>
            </a:outerShdw>
          </a:effectLst>
        </p:spPr>
      </p:pic>
      <p:pic>
        <p:nvPicPr>
          <p:cNvPr id="3" name="Picture 2" descr="Screen Shot 2018-06-28 at 7.58.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180" y="762000"/>
            <a:ext cx="3069435" cy="4381500"/>
          </a:xfrm>
          <a:prstGeom prst="rect">
            <a:avLst/>
          </a:prstGeom>
          <a:ln>
            <a:noFill/>
          </a:ln>
          <a:effectLst>
            <a:outerShdw blurRad="292100" dist="139700" dir="2700000" algn="tl" rotWithShape="0">
              <a:srgbClr val="333333">
                <a:alpha val="65000"/>
              </a:srgbClr>
            </a:outerShdw>
          </a:effectLst>
        </p:spPr>
      </p:pic>
      <p:pic>
        <p:nvPicPr>
          <p:cNvPr id="4" name="Picture 3" descr="Screen Shot 2018-06-28 at 8.09.3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400" y="2549199"/>
            <a:ext cx="2120900" cy="107599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509012" y="105507"/>
            <a:ext cx="5529784" cy="461665"/>
          </a:xfrm>
          <a:prstGeom prst="rect">
            <a:avLst/>
          </a:prstGeom>
          <a:noFill/>
        </p:spPr>
        <p:txBody>
          <a:bodyPr wrap="none" rtlCol="0">
            <a:spAutoFit/>
          </a:bodyPr>
          <a:lstStyle/>
          <a:p>
            <a:r>
              <a:rPr lang="en-US" sz="2400" dirty="0">
                <a:solidFill>
                  <a:schemeClr val="tx1">
                    <a:lumMod val="50000"/>
                  </a:schemeClr>
                </a:solidFill>
              </a:rPr>
              <a:t>https://www.leadinglearning4all.edu.au/</a:t>
            </a:r>
          </a:p>
        </p:txBody>
      </p:sp>
    </p:spTree>
    <p:extLst>
      <p:ext uri="{BB962C8B-B14F-4D97-AF65-F5344CB8AC3E}">
        <p14:creationId xmlns:p14="http://schemas.microsoft.com/office/powerpoint/2010/main" val="403114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Aboriginal, Australian and </a:t>
            </a:r>
            <a:r>
              <a:rPr lang="en-US"/>
              <a:t>Torres Strait Islander Flags.</a:t>
            </a:r>
          </a:p>
        </p:txBody>
      </p:sp>
      <p:sp>
        <p:nvSpPr>
          <p:cNvPr id="3" name="TextBox 2"/>
          <p:cNvSpPr txBox="1"/>
          <p:nvPr/>
        </p:nvSpPr>
        <p:spPr>
          <a:xfrm>
            <a:off x="3965331" y="571499"/>
            <a:ext cx="4728796" cy="3539430"/>
          </a:xfrm>
          <a:prstGeom prst="rect">
            <a:avLst/>
          </a:prstGeom>
          <a:noFill/>
        </p:spPr>
        <p:txBody>
          <a:bodyPr wrap="square" rtlCol="0">
            <a:spAutoFit/>
          </a:bodyPr>
          <a:lstStyle/>
          <a:p>
            <a:pPr algn="ctr"/>
            <a:r>
              <a:rPr lang="en-US" dirty="0"/>
              <a:t>Acknowledgement of Country</a:t>
            </a:r>
          </a:p>
          <a:p>
            <a:endParaRPr lang="en-US" dirty="0"/>
          </a:p>
          <a:p>
            <a:endParaRPr lang="en-US" dirty="0"/>
          </a:p>
          <a:p>
            <a:pPr algn="ctr"/>
            <a:r>
              <a:rPr lang="en-US" dirty="0"/>
              <a:t>I acknowledge the traditional owners of the land on which I live.</a:t>
            </a:r>
          </a:p>
          <a:p>
            <a:pPr algn="ctr"/>
            <a:endParaRPr lang="en-US" dirty="0"/>
          </a:p>
          <a:p>
            <a:pPr algn="ctr"/>
            <a:r>
              <a:rPr lang="en-US" dirty="0"/>
              <a:t>The </a:t>
            </a:r>
            <a:r>
              <a:rPr lang="en-US" dirty="0" err="1"/>
              <a:t>Deerubin</a:t>
            </a:r>
            <a:r>
              <a:rPr lang="en-US" dirty="0"/>
              <a:t> and </a:t>
            </a:r>
            <a:r>
              <a:rPr lang="en-US" dirty="0" err="1"/>
              <a:t>Guringai</a:t>
            </a:r>
            <a:r>
              <a:rPr lang="en-US" dirty="0"/>
              <a:t> peoples of the </a:t>
            </a:r>
            <a:r>
              <a:rPr lang="en-US" dirty="0" err="1"/>
              <a:t>Euroa</a:t>
            </a:r>
            <a:r>
              <a:rPr lang="en-US" dirty="0"/>
              <a:t> Nation. I pay my respects</a:t>
            </a:r>
          </a:p>
          <a:p>
            <a:pPr algn="ctr"/>
            <a:r>
              <a:rPr lang="en-US" dirty="0"/>
              <a:t>to Aboriginal elders past and present and to the indigenous peoples of every land </a:t>
            </a:r>
          </a:p>
          <a:p>
            <a:pPr algn="ctr"/>
            <a:r>
              <a:rPr lang="en-US" dirty="0"/>
              <a:t>and nation.</a:t>
            </a:r>
          </a:p>
          <a:p>
            <a:pPr algn="ctr"/>
            <a:endParaRPr lang="en-US" dirty="0"/>
          </a:p>
          <a:p>
            <a:pPr algn="ctr"/>
            <a:r>
              <a:rPr lang="en-US" dirty="0"/>
              <a:t>The first nation peoples of Australia have an acknowledged 40,000 year history</a:t>
            </a:r>
          </a:p>
          <a:p>
            <a:pPr algn="ctr"/>
            <a:r>
              <a:rPr lang="en-US" dirty="0"/>
              <a:t>of continued culture and occupation of the </a:t>
            </a:r>
            <a:r>
              <a:rPr lang="en-US" dirty="0" err="1"/>
              <a:t>landbut</a:t>
            </a:r>
            <a:r>
              <a:rPr lang="en-US" dirty="0"/>
              <a:t> are not </a:t>
            </a:r>
          </a:p>
          <a:p>
            <a:pPr algn="ctr"/>
            <a:r>
              <a:rPr lang="en-US" dirty="0"/>
              <a:t>officially recognised in the Australian Constitution.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634"/>
            <a:ext cx="3893038" cy="3749295"/>
          </a:xfrm>
          <a:prstGeom prst="rect">
            <a:avLst/>
          </a:prstGeom>
        </p:spPr>
      </p:pic>
    </p:spTree>
    <p:extLst>
      <p:ext uri="{BB962C8B-B14F-4D97-AF65-F5344CB8AC3E}">
        <p14:creationId xmlns:p14="http://schemas.microsoft.com/office/powerpoint/2010/main" val="8001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hape 81"/>
          <p:cNvSpPr txBox="1">
            <a:spLocks noGrp="1"/>
          </p:cNvSpPr>
          <p:nvPr>
            <p:ph type="title"/>
          </p:nvPr>
        </p:nvSpPr>
        <p:spPr>
          <a:xfrm>
            <a:off x="471488" y="738188"/>
            <a:ext cx="8223250" cy="768350"/>
          </a:xfrm>
        </p:spPr>
        <p:txBody>
          <a:bodyPr/>
          <a:lstStyle/>
          <a:p>
            <a:pPr eaLnBrk="1" hangingPunct="1">
              <a:spcBef>
                <a:spcPct val="0"/>
              </a:spcBef>
              <a:spcAft>
                <a:spcPct val="0"/>
              </a:spcAft>
              <a:buClr>
                <a:srgbClr val="FFFFFF"/>
              </a:buClr>
              <a:buSzTx/>
              <a:buFont typeface="Roboto" charset="0"/>
              <a:buNone/>
            </a:pPr>
            <a:r>
              <a:rPr lang="en-US" sz="3200" dirty="0">
                <a:solidFill>
                  <a:srgbClr val="FFFFFF"/>
                </a:solidFill>
                <a:latin typeface="Calibri" charset="0"/>
                <a:ea typeface="Calibri" charset="0"/>
                <a:cs typeface="Calibri" charset="0"/>
                <a:sym typeface="Roboto" charset="0"/>
              </a:rPr>
              <a:t>Our Strategic Plan</a:t>
            </a:r>
          </a:p>
        </p:txBody>
      </p:sp>
      <p:sp>
        <p:nvSpPr>
          <p:cNvPr id="15362" name="Shape 82"/>
          <p:cNvSpPr txBox="1">
            <a:spLocks noGrp="1"/>
          </p:cNvSpPr>
          <p:nvPr>
            <p:ph type="body" idx="1"/>
          </p:nvPr>
        </p:nvSpPr>
        <p:spPr>
          <a:xfrm>
            <a:off x="471488" y="1919288"/>
            <a:ext cx="4000500" cy="2709862"/>
          </a:xfrm>
        </p:spPr>
        <p:txBody>
          <a:bodyPr/>
          <a:lstStyle>
            <a:lvl1pPr>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lnSpc>
                <a:spcPct val="115000"/>
              </a:lnSpc>
              <a:spcBef>
                <a:spcPct val="0"/>
              </a:spcBef>
              <a:spcAft>
                <a:spcPct val="0"/>
              </a:spcAft>
              <a:buClr>
                <a:srgbClr val="737373"/>
              </a:buClr>
              <a:buSzTx/>
              <a:buFont typeface="Roboto" charset="0"/>
              <a:buNone/>
            </a:pPr>
            <a:r>
              <a:rPr lang="en-US" sz="1800" dirty="0">
                <a:solidFill>
                  <a:srgbClr val="737373"/>
                </a:solidFill>
                <a:latin typeface="Calibri" charset="0"/>
                <a:ea typeface="Calibri" charset="0"/>
                <a:cs typeface="Calibri" charset="0"/>
                <a:sym typeface="Roboto" charset="0"/>
              </a:rPr>
              <a:t>From our previous work developing our Strategic Plan 2018 - 20 we need to be agile in reflecting and responding to the current educational environment.</a:t>
            </a:r>
          </a:p>
          <a:p>
            <a:pPr marL="0" indent="0" eaLnBrk="1" hangingPunct="1">
              <a:lnSpc>
                <a:spcPct val="115000"/>
              </a:lnSpc>
              <a:spcBef>
                <a:spcPct val="0"/>
              </a:spcBef>
              <a:spcAft>
                <a:spcPct val="0"/>
              </a:spcAft>
              <a:buClr>
                <a:srgbClr val="737373"/>
              </a:buClr>
              <a:buSzTx/>
              <a:buFont typeface="Roboto" charset="0"/>
              <a:buNone/>
            </a:pPr>
            <a:endParaRPr lang="en-US" sz="1800" dirty="0">
              <a:solidFill>
                <a:srgbClr val="737373"/>
              </a:solidFill>
              <a:latin typeface="Calibri" charset="0"/>
              <a:ea typeface="Calibri" charset="0"/>
              <a:cs typeface="Calibri" charset="0"/>
              <a:sym typeface="Roboto" charset="0"/>
            </a:endParaRPr>
          </a:p>
          <a:p>
            <a:pPr marL="0" indent="0" eaLnBrk="1" hangingPunct="1">
              <a:lnSpc>
                <a:spcPct val="115000"/>
              </a:lnSpc>
              <a:spcBef>
                <a:spcPct val="0"/>
              </a:spcBef>
              <a:spcAft>
                <a:spcPct val="0"/>
              </a:spcAft>
              <a:buClr>
                <a:srgbClr val="737373"/>
              </a:buClr>
              <a:buSzTx/>
              <a:buFont typeface="Roboto" charset="0"/>
              <a:buNone/>
            </a:pPr>
            <a:r>
              <a:rPr lang="en-US" sz="1800" dirty="0">
                <a:solidFill>
                  <a:srgbClr val="737373"/>
                </a:solidFill>
                <a:latin typeface="Calibri" charset="0"/>
                <a:ea typeface="Calibri" charset="0"/>
                <a:cs typeface="Calibri" charset="0"/>
                <a:sym typeface="Roboto" charset="0"/>
              </a:rPr>
              <a:t>This has led to our Work Plan</a:t>
            </a:r>
          </a:p>
        </p:txBody>
      </p:sp>
      <p:cxnSp>
        <p:nvCxnSpPr>
          <p:cNvPr id="15363" name="Shape 83"/>
          <p:cNvCxnSpPr>
            <a:cxnSpLocks noChangeShapeType="1"/>
          </p:cNvCxnSpPr>
          <p:nvPr/>
        </p:nvCxnSpPr>
        <p:spPr bwMode="auto">
          <a:xfrm rot="10800000">
            <a:off x="509588" y="4551363"/>
            <a:ext cx="8147050" cy="0"/>
          </a:xfrm>
          <a:prstGeom prst="straightConnector1">
            <a:avLst/>
          </a:prstGeom>
          <a:noFill/>
          <a:ln w="19050">
            <a:solidFill>
              <a:schemeClr val="tx1"/>
            </a:solidFill>
            <a:prstDash val="dot"/>
            <a:round/>
            <a:headEnd/>
            <a:tailEnd/>
          </a:ln>
          <a:extLst>
            <a:ext uri="{909E8E84-426E-40dd-AFC4-6F175D3DCCD1}">
              <a14:hiddenFill xmlns:a14="http://schemas.microsoft.com/office/drawing/2010/main" xmlns="">
                <a:noFill/>
              </a14:hiddenFill>
            </a:ext>
          </a:extLst>
        </p:spPr>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288" y="281849"/>
            <a:ext cx="3351212" cy="478254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78" y="1801550"/>
            <a:ext cx="2808000" cy="1540400"/>
          </a:xfrm>
        </p:spPr>
        <p:txBody>
          <a:bodyPr/>
          <a:lstStyle/>
          <a:p>
            <a:br>
              <a:rPr lang="en-US" b="1" dirty="0">
                <a:solidFill>
                  <a:schemeClr val="bg1"/>
                </a:solidFill>
                <a:latin typeface="Calibri" charset="0"/>
                <a:ea typeface="Calibri" charset="0"/>
                <a:cs typeface="Calibri" charset="0"/>
              </a:rPr>
            </a:br>
            <a:r>
              <a:rPr lang="en-US" b="1" dirty="0">
                <a:solidFill>
                  <a:srgbClr val="FFFFFF"/>
                </a:solidFill>
                <a:latin typeface="Calibri" charset="0"/>
                <a:ea typeface="Calibri" charset="0"/>
                <a:cs typeface="Calibri" charset="0"/>
                <a:sym typeface="Roboto" charset="0"/>
              </a:rPr>
              <a:t>ASEPA Board and National Council</a:t>
            </a:r>
            <a:br>
              <a:rPr lang="en-US" b="1" dirty="0">
                <a:solidFill>
                  <a:srgbClr val="FFFFFF"/>
                </a:solidFill>
                <a:latin typeface="Calibri" charset="0"/>
                <a:ea typeface="Calibri" charset="0"/>
                <a:cs typeface="Calibri" charset="0"/>
                <a:sym typeface="Roboto" charset="0"/>
              </a:rPr>
            </a:br>
            <a:r>
              <a:rPr lang="en-US" b="1" dirty="0">
                <a:solidFill>
                  <a:srgbClr val="FFFFFF"/>
                </a:solidFill>
                <a:latin typeface="Calibri" charset="0"/>
                <a:ea typeface="Calibri" charset="0"/>
                <a:cs typeface="Calibri" charset="0"/>
                <a:sym typeface="Roboto" charset="0"/>
              </a:rPr>
              <a:t>Planning, 2019-20</a:t>
            </a:r>
            <a:endParaRPr lang="en-US" b="1" dirty="0">
              <a:solidFill>
                <a:schemeClr val="bg1"/>
              </a:solidFill>
              <a:latin typeface="Calibri" charset="0"/>
              <a:ea typeface="Calibri" charset="0"/>
              <a:cs typeface="Calibri" charset="0"/>
            </a:endParaRPr>
          </a:p>
        </p:txBody>
      </p:sp>
      <p:pic>
        <p:nvPicPr>
          <p:cNvPr id="7" name="Picture 6">
            <a:extLst>
              <a:ext uri="{FF2B5EF4-FFF2-40B4-BE49-F238E27FC236}">
                <a16:creationId xmlns:a16="http://schemas.microsoft.com/office/drawing/2014/main" id="{7C911FF3-0B90-4F80-9AB1-E3E93D764D90}"/>
              </a:ext>
            </a:extLst>
          </p:cNvPr>
          <p:cNvPicPr>
            <a:picLocks noChangeAspect="1"/>
          </p:cNvPicPr>
          <p:nvPr/>
        </p:nvPicPr>
        <p:blipFill>
          <a:blip r:embed="rId2"/>
          <a:stretch>
            <a:fillRect/>
          </a:stretch>
        </p:blipFill>
        <p:spPr>
          <a:xfrm>
            <a:off x="2912564" y="444664"/>
            <a:ext cx="3075846" cy="439853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9BDC2082-5BE0-4D6B-8B13-B9A336A29829}"/>
              </a:ext>
            </a:extLst>
          </p:cNvPr>
          <p:cNvPicPr>
            <a:picLocks noChangeAspect="1"/>
          </p:cNvPicPr>
          <p:nvPr/>
        </p:nvPicPr>
        <p:blipFill>
          <a:blip r:embed="rId3"/>
          <a:stretch>
            <a:fillRect/>
          </a:stretch>
        </p:blipFill>
        <p:spPr>
          <a:xfrm>
            <a:off x="5988410" y="444663"/>
            <a:ext cx="3052367" cy="43985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0278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78" y="1303074"/>
            <a:ext cx="2808000" cy="1540400"/>
          </a:xfrm>
        </p:spPr>
        <p:txBody>
          <a:bodyPr/>
          <a:lstStyle/>
          <a:p>
            <a:br>
              <a:rPr lang="en-US" b="1" dirty="0">
                <a:solidFill>
                  <a:schemeClr val="bg1"/>
                </a:solidFill>
                <a:latin typeface="Calibri" charset="0"/>
                <a:ea typeface="Calibri" charset="0"/>
                <a:cs typeface="Calibri" charset="0"/>
              </a:rPr>
            </a:br>
            <a:r>
              <a:rPr lang="en-US" b="1" dirty="0">
                <a:solidFill>
                  <a:srgbClr val="FFFFFF"/>
                </a:solidFill>
                <a:latin typeface="Calibri" charset="0"/>
                <a:ea typeface="Calibri" charset="0"/>
                <a:cs typeface="Calibri" charset="0"/>
                <a:sym typeface="Roboto" charset="0"/>
              </a:rPr>
              <a:t>ASEPA WORKPLAN</a:t>
            </a:r>
            <a:br>
              <a:rPr lang="en-US" b="1" dirty="0">
                <a:solidFill>
                  <a:srgbClr val="FFFFFF"/>
                </a:solidFill>
                <a:latin typeface="Calibri" charset="0"/>
                <a:ea typeface="Calibri" charset="0"/>
                <a:cs typeface="Calibri" charset="0"/>
                <a:sym typeface="Roboto" charset="0"/>
              </a:rPr>
            </a:br>
            <a:r>
              <a:rPr lang="en-US" b="1" dirty="0">
                <a:solidFill>
                  <a:srgbClr val="FFFFFF"/>
                </a:solidFill>
                <a:latin typeface="Calibri" charset="0"/>
                <a:ea typeface="Calibri" charset="0"/>
                <a:cs typeface="Calibri" charset="0"/>
                <a:sym typeface="Roboto" charset="0"/>
              </a:rPr>
              <a:t>Milestones</a:t>
            </a:r>
            <a:endParaRPr lang="en-US" b="1" dirty="0">
              <a:solidFill>
                <a:schemeClr val="bg1"/>
              </a:solidFill>
              <a:latin typeface="Calibri" charset="0"/>
              <a:ea typeface="Calibri" charset="0"/>
              <a:cs typeface="Calibri" charset="0"/>
            </a:endParaRPr>
          </a:p>
        </p:txBody>
      </p:sp>
      <p:pic>
        <p:nvPicPr>
          <p:cNvPr id="3" name="Picture 2" descr="Screen Shot 2019-03-22 at 9.09.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1421" y="293635"/>
            <a:ext cx="4217738" cy="59840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2380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78" y="2984980"/>
            <a:ext cx="2808000" cy="1540400"/>
          </a:xfrm>
        </p:spPr>
        <p:txBody>
          <a:bodyPr/>
          <a:lstStyle/>
          <a:p>
            <a:br>
              <a:rPr lang="en-US" b="1" dirty="0">
                <a:solidFill>
                  <a:schemeClr val="bg1"/>
                </a:solidFill>
                <a:latin typeface="Calibri" charset="0"/>
                <a:ea typeface="Calibri" charset="0"/>
                <a:cs typeface="Calibri" charset="0"/>
              </a:rPr>
            </a:br>
            <a:r>
              <a:rPr lang="en-US" b="1" dirty="0">
                <a:solidFill>
                  <a:srgbClr val="FFFFFF"/>
                </a:solidFill>
                <a:latin typeface="Calibri" charset="0"/>
                <a:ea typeface="Calibri" charset="0"/>
                <a:cs typeface="Calibri" charset="0"/>
                <a:sym typeface="Roboto" charset="0"/>
              </a:rPr>
              <a:t>ASEPA Board and National Council</a:t>
            </a:r>
            <a:br>
              <a:rPr lang="en-US" b="1" dirty="0">
                <a:solidFill>
                  <a:srgbClr val="FFFFFF"/>
                </a:solidFill>
                <a:latin typeface="Calibri" charset="0"/>
                <a:ea typeface="Calibri" charset="0"/>
                <a:cs typeface="Calibri" charset="0"/>
                <a:sym typeface="Roboto" charset="0"/>
              </a:rPr>
            </a:br>
            <a:br>
              <a:rPr lang="en-US" b="1" dirty="0">
                <a:solidFill>
                  <a:srgbClr val="FFFFFF"/>
                </a:solidFill>
                <a:latin typeface="Calibri" charset="0"/>
                <a:ea typeface="Calibri" charset="0"/>
                <a:cs typeface="Calibri" charset="0"/>
                <a:sym typeface="Roboto" charset="0"/>
              </a:rPr>
            </a:br>
            <a:r>
              <a:rPr lang="en-US" b="1" dirty="0">
                <a:solidFill>
                  <a:srgbClr val="FFFFFF"/>
                </a:solidFill>
                <a:latin typeface="Calibri" charset="0"/>
                <a:ea typeface="Calibri" charset="0"/>
                <a:cs typeface="Calibri" charset="0"/>
                <a:sym typeface="Roboto" charset="0"/>
              </a:rPr>
              <a:t>Planning 2018-20</a:t>
            </a:r>
            <a:br>
              <a:rPr lang="en-US" b="1" dirty="0">
                <a:solidFill>
                  <a:srgbClr val="FFFFFF"/>
                </a:solidFill>
                <a:latin typeface="Calibri" charset="0"/>
                <a:ea typeface="Calibri" charset="0"/>
                <a:cs typeface="Calibri" charset="0"/>
                <a:sym typeface="Roboto" charset="0"/>
              </a:rPr>
            </a:br>
            <a:r>
              <a:rPr lang="en-US" b="1" dirty="0">
                <a:solidFill>
                  <a:srgbClr val="FFFFFF"/>
                </a:solidFill>
                <a:latin typeface="Calibri" charset="0"/>
                <a:ea typeface="Calibri" charset="0"/>
                <a:cs typeface="Calibri" charset="0"/>
                <a:sym typeface="Roboto" charset="0"/>
              </a:rPr>
              <a:t>against our Big 3</a:t>
            </a:r>
            <a:br>
              <a:rPr lang="en-US" b="1" dirty="0">
                <a:solidFill>
                  <a:srgbClr val="FFFFFF"/>
                </a:solidFill>
                <a:latin typeface="Calibri" charset="0"/>
                <a:ea typeface="Calibri" charset="0"/>
                <a:cs typeface="Calibri" charset="0"/>
                <a:sym typeface="Roboto" charset="0"/>
              </a:rPr>
            </a:br>
            <a:r>
              <a:rPr lang="en-US" b="1" dirty="0">
                <a:solidFill>
                  <a:srgbClr val="FFFFFF"/>
                </a:solidFill>
                <a:latin typeface="Calibri" charset="0"/>
                <a:ea typeface="Calibri" charset="0"/>
                <a:cs typeface="Calibri" charset="0"/>
                <a:sym typeface="Roboto" charset="0"/>
              </a:rPr>
              <a:t>Leaders</a:t>
            </a:r>
            <a:br>
              <a:rPr lang="en-US" b="1" dirty="0">
                <a:solidFill>
                  <a:srgbClr val="FFFFFF"/>
                </a:solidFill>
                <a:latin typeface="Calibri" charset="0"/>
                <a:ea typeface="Calibri" charset="0"/>
                <a:cs typeface="Calibri" charset="0"/>
                <a:sym typeface="Roboto" charset="0"/>
              </a:rPr>
            </a:br>
            <a:r>
              <a:rPr lang="en-US" b="1" dirty="0">
                <a:solidFill>
                  <a:srgbClr val="FFFFFF"/>
                </a:solidFill>
                <a:latin typeface="Calibri" charset="0"/>
                <a:ea typeface="Calibri" charset="0"/>
                <a:cs typeface="Calibri" charset="0"/>
                <a:sym typeface="Roboto" charset="0"/>
              </a:rPr>
              <a:t>Teachers</a:t>
            </a:r>
            <a:br>
              <a:rPr lang="en-US" b="1" dirty="0">
                <a:solidFill>
                  <a:srgbClr val="FFFFFF"/>
                </a:solidFill>
                <a:latin typeface="Calibri" charset="0"/>
                <a:ea typeface="Calibri" charset="0"/>
                <a:cs typeface="Calibri" charset="0"/>
                <a:sym typeface="Roboto" charset="0"/>
              </a:rPr>
            </a:br>
            <a:r>
              <a:rPr lang="en-US" b="1" dirty="0">
                <a:solidFill>
                  <a:srgbClr val="FFFFFF"/>
                </a:solidFill>
                <a:latin typeface="Calibri" charset="0"/>
                <a:ea typeface="Calibri" charset="0"/>
                <a:cs typeface="Calibri" charset="0"/>
                <a:sym typeface="Roboto" charset="0"/>
              </a:rPr>
              <a:t>Learners</a:t>
            </a:r>
            <a:br>
              <a:rPr lang="en-US" b="1" dirty="0">
                <a:solidFill>
                  <a:srgbClr val="FFFFFF"/>
                </a:solidFill>
                <a:latin typeface="Calibri" charset="0"/>
                <a:ea typeface="Calibri" charset="0"/>
                <a:cs typeface="Calibri" charset="0"/>
                <a:sym typeface="Roboto" charset="0"/>
              </a:rPr>
            </a:br>
            <a:r>
              <a:rPr lang="en-US" b="1" dirty="0">
                <a:solidFill>
                  <a:srgbClr val="FFFFFF"/>
                </a:solidFill>
                <a:latin typeface="Calibri" charset="0"/>
                <a:ea typeface="Calibri" charset="0"/>
                <a:cs typeface="Calibri" charset="0"/>
                <a:sym typeface="Roboto" charset="0"/>
              </a:rPr>
              <a:t>+</a:t>
            </a:r>
            <a:br>
              <a:rPr lang="en-US" b="1" dirty="0">
                <a:solidFill>
                  <a:srgbClr val="FFFFFF"/>
                </a:solidFill>
                <a:latin typeface="Calibri" charset="0"/>
                <a:ea typeface="Calibri" charset="0"/>
                <a:cs typeface="Calibri" charset="0"/>
                <a:sym typeface="Roboto" charset="0"/>
              </a:rPr>
            </a:br>
            <a:r>
              <a:rPr lang="en-US" b="1" dirty="0">
                <a:solidFill>
                  <a:srgbClr val="FFFFFF"/>
                </a:solidFill>
                <a:latin typeface="Calibri" charset="0"/>
                <a:ea typeface="Calibri" charset="0"/>
                <a:cs typeface="Calibri" charset="0"/>
                <a:sym typeface="Roboto" charset="0"/>
              </a:rPr>
              <a:t>Recognition</a:t>
            </a:r>
            <a:endParaRPr lang="en-US" b="1" dirty="0">
              <a:solidFill>
                <a:schemeClr val="bg1"/>
              </a:solidFill>
              <a:latin typeface="Calibri" charset="0"/>
              <a:ea typeface="Calibri" charset="0"/>
              <a:cs typeface="Calibri" charset="0"/>
            </a:endParaRPr>
          </a:p>
        </p:txBody>
      </p:sp>
      <p:pic>
        <p:nvPicPr>
          <p:cNvPr id="4" name="Picture 3">
            <a:extLst>
              <a:ext uri="{FF2B5EF4-FFF2-40B4-BE49-F238E27FC236}">
                <a16:creationId xmlns:a16="http://schemas.microsoft.com/office/drawing/2014/main" id="{3DE63CA4-4F21-40A9-B3B9-FCB7907E3F86}"/>
              </a:ext>
            </a:extLst>
          </p:cNvPr>
          <p:cNvPicPr>
            <a:picLocks noChangeAspect="1"/>
          </p:cNvPicPr>
          <p:nvPr/>
        </p:nvPicPr>
        <p:blipFill>
          <a:blip r:embed="rId2"/>
          <a:stretch>
            <a:fillRect/>
          </a:stretch>
        </p:blipFill>
        <p:spPr>
          <a:xfrm>
            <a:off x="3152213" y="167515"/>
            <a:ext cx="1906106" cy="2404235"/>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A97D0057-3A3F-4D75-8FC1-DBB8DD43E27E}"/>
              </a:ext>
            </a:extLst>
          </p:cNvPr>
          <p:cNvPicPr>
            <a:picLocks noChangeAspect="1"/>
          </p:cNvPicPr>
          <p:nvPr/>
        </p:nvPicPr>
        <p:blipFill>
          <a:blip r:embed="rId3"/>
          <a:stretch>
            <a:fillRect/>
          </a:stretch>
        </p:blipFill>
        <p:spPr>
          <a:xfrm>
            <a:off x="4762965" y="848309"/>
            <a:ext cx="2136913" cy="290687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0DE80E7-32A9-4D0E-A21E-4323BF6ECA72}"/>
              </a:ext>
            </a:extLst>
          </p:cNvPr>
          <p:cNvPicPr>
            <a:picLocks noChangeAspect="1"/>
          </p:cNvPicPr>
          <p:nvPr/>
        </p:nvPicPr>
        <p:blipFill>
          <a:blip r:embed="rId4"/>
          <a:stretch>
            <a:fillRect/>
          </a:stretch>
        </p:blipFill>
        <p:spPr>
          <a:xfrm>
            <a:off x="6191992" y="1521204"/>
            <a:ext cx="2850262" cy="35776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7968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0"/>
            <a:ext cx="7717134" cy="5143500"/>
          </a:xfrm>
          <a:prstGeom prst="rect">
            <a:avLst/>
          </a:prstGeom>
        </p:spPr>
      </p:pic>
      <p:pic>
        <p:nvPicPr>
          <p:cNvPr id="4" name="Shape 6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32" y="0"/>
            <a:ext cx="1809291" cy="1443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876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AU"/>
          </a:p>
        </p:txBody>
      </p:sp>
      <p:pic>
        <p:nvPicPr>
          <p:cNvPr id="3" name="Picture 2"/>
          <p:cNvPicPr>
            <a:picLocks noChangeAspect="1"/>
          </p:cNvPicPr>
          <p:nvPr/>
        </p:nvPicPr>
        <p:blipFill>
          <a:blip r:embed="rId2"/>
          <a:stretch>
            <a:fillRect/>
          </a:stretch>
        </p:blipFill>
        <p:spPr>
          <a:xfrm>
            <a:off x="466192" y="400691"/>
            <a:ext cx="8044442" cy="4022221"/>
          </a:xfrm>
          <a:prstGeom prst="rect">
            <a:avLst/>
          </a:prstGeom>
        </p:spPr>
      </p:pic>
    </p:spTree>
    <p:extLst>
      <p:ext uri="{BB962C8B-B14F-4D97-AF65-F5344CB8AC3E}">
        <p14:creationId xmlns:p14="http://schemas.microsoft.com/office/powerpoint/2010/main" val="2393933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AU" dirty="0"/>
              <a:t>Kangaroos and Emus cant walk backwards</a:t>
            </a:r>
            <a:r>
              <a:rPr lang="mr-IN" dirty="0"/>
              <a:t>…</a:t>
            </a:r>
            <a:r>
              <a:rPr lang="en-AU" dirty="0"/>
              <a:t>.. That was the plan</a:t>
            </a:r>
            <a:r>
              <a:rPr lang="mr-IN" dirty="0"/>
              <a:t>…</a:t>
            </a:r>
            <a:r>
              <a:rPr lang="en-AU" dirty="0"/>
              <a:t>. But they can</a:t>
            </a:r>
            <a:r>
              <a:rPr lang="mr-IN" dirty="0"/>
              <a:t>…</a:t>
            </a:r>
            <a:r>
              <a:rPr lang="en-AU" dirty="0"/>
              <a:t> just slowly and with difficulty.</a:t>
            </a:r>
          </a:p>
        </p:txBody>
      </p:sp>
      <p:pic>
        <p:nvPicPr>
          <p:cNvPr id="6" name="Picture 2" descr="Image result for official australian coat of a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360" y="159026"/>
            <a:ext cx="5678693" cy="440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079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But Wallabies on the other hand CAN go backwards</a:t>
            </a:r>
            <a:r>
              <a:rPr lang="mr-IN" dirty="0"/>
              <a:t>…</a:t>
            </a:r>
            <a:r>
              <a:rPr lang="en-AU" dirty="0"/>
              <a:t>..!!!!</a:t>
            </a:r>
            <a:endParaRPr lang="en-US" dirty="0"/>
          </a:p>
        </p:txBody>
      </p:sp>
      <p:pic>
        <p:nvPicPr>
          <p:cNvPr id="3" name="Picture 2"/>
          <p:cNvPicPr>
            <a:picLocks noChangeAspect="1"/>
          </p:cNvPicPr>
          <p:nvPr/>
        </p:nvPicPr>
        <p:blipFill>
          <a:blip r:embed="rId2"/>
          <a:stretch>
            <a:fillRect/>
          </a:stretch>
        </p:blipFill>
        <p:spPr>
          <a:xfrm>
            <a:off x="789842" y="207718"/>
            <a:ext cx="7649308" cy="4302736"/>
          </a:xfrm>
          <a:prstGeom prst="rect">
            <a:avLst/>
          </a:prstGeom>
        </p:spPr>
      </p:pic>
    </p:spTree>
    <p:extLst>
      <p:ext uri="{BB962C8B-B14F-4D97-AF65-F5344CB8AC3E}">
        <p14:creationId xmlns:p14="http://schemas.microsoft.com/office/powerpoint/2010/main" val="64891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But that’s OK the Queen is still the Australian Monarch</a:t>
            </a:r>
            <a:r>
              <a:rPr lang="mr-IN" dirty="0"/>
              <a:t>…</a:t>
            </a:r>
            <a:r>
              <a:rPr lang="en-AU" dirty="0"/>
              <a:t>.. All is well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47" y="500184"/>
            <a:ext cx="4114800" cy="3708400"/>
          </a:xfrm>
          <a:prstGeom prst="rect">
            <a:avLst/>
          </a:prstGeom>
        </p:spPr>
      </p:pic>
    </p:spTree>
    <p:extLst>
      <p:ext uri="{BB962C8B-B14F-4D97-AF65-F5344CB8AC3E}">
        <p14:creationId xmlns:p14="http://schemas.microsoft.com/office/powerpoint/2010/main" val="456704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AU"/>
          </a:p>
        </p:txBody>
      </p:sp>
      <p:sp>
        <p:nvSpPr>
          <p:cNvPr id="4" name="Rectangle 3"/>
          <p:cNvSpPr/>
          <p:nvPr/>
        </p:nvSpPr>
        <p:spPr>
          <a:xfrm>
            <a:off x="474785" y="193432"/>
            <a:ext cx="7964365" cy="4576278"/>
          </a:xfrm>
          <a:prstGeom prst="rect">
            <a:avLst/>
          </a:prstGeom>
        </p:spPr>
        <p:txBody>
          <a:bodyPr wrap="square">
            <a:spAutoFit/>
          </a:bodyPr>
          <a:lstStyle/>
          <a:p>
            <a:r>
              <a:rPr lang="en-AU" sz="2000" dirty="0"/>
              <a:t>Australia, officially the Commonwealth of Australia, is a sovereign country comprising the mainland of the Australian continent, the island of Tasmania, and numerous smaller islands. </a:t>
            </a:r>
          </a:p>
          <a:p>
            <a:endParaRPr lang="en-AU" sz="2000" dirty="0"/>
          </a:p>
          <a:p>
            <a:r>
              <a:rPr lang="en-AU" sz="2000" dirty="0"/>
              <a:t>It is the largest country in Oceania and the world's sixth-largest country by total area. </a:t>
            </a:r>
          </a:p>
          <a:p>
            <a:endParaRPr lang="en-AU" sz="2000" dirty="0"/>
          </a:p>
          <a:p>
            <a:r>
              <a:rPr lang="en-AU" sz="2000" dirty="0"/>
              <a:t>The total Australian population of 26 million is highly urbanised and heavily concentrated on the eastern seaboard. (just 2 Million short of the Shanghai population)!!! </a:t>
            </a:r>
          </a:p>
          <a:p>
            <a:endParaRPr lang="en-AU" sz="2000" dirty="0"/>
          </a:p>
          <a:p>
            <a:r>
              <a:rPr lang="en-AU" sz="2000" dirty="0"/>
              <a:t>Australia's capital is Canberra, and its largest city is Sydney. The country's other major metropolitan areas are Melbourne, Brisbane, Perth, and Adelaide.</a:t>
            </a:r>
          </a:p>
        </p:txBody>
      </p:sp>
    </p:spTree>
    <p:extLst>
      <p:ext uri="{BB962C8B-B14F-4D97-AF65-F5344CB8AC3E}">
        <p14:creationId xmlns:p14="http://schemas.microsoft.com/office/powerpoint/2010/main" val="2535442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7149" y="4696825"/>
            <a:ext cx="9216059" cy="446700"/>
          </a:xfrm>
        </p:spPr>
        <p:txBody>
          <a:bodyPr/>
          <a:lstStyle/>
          <a:p>
            <a:r>
              <a:rPr lang="en-AU" dirty="0"/>
              <a:t>Australian States and Territories  - One Federal department of education and eight state and territory departments of education</a:t>
            </a:r>
          </a:p>
        </p:txBody>
      </p:sp>
      <p:pic>
        <p:nvPicPr>
          <p:cNvPr id="3" name="Picture 2"/>
          <p:cNvPicPr>
            <a:picLocks noChangeAspect="1"/>
          </p:cNvPicPr>
          <p:nvPr/>
        </p:nvPicPr>
        <p:blipFill rotWithShape="1">
          <a:blip r:embed="rId3"/>
          <a:srcRect b="10043"/>
          <a:stretch/>
        </p:blipFill>
        <p:spPr>
          <a:xfrm>
            <a:off x="1689653" y="611417"/>
            <a:ext cx="5614364" cy="3757415"/>
          </a:xfrm>
          <a:prstGeom prst="rect">
            <a:avLst/>
          </a:prstGeom>
        </p:spPr>
      </p:pic>
      <p:grpSp>
        <p:nvGrpSpPr>
          <p:cNvPr id="15" name="Group 14"/>
          <p:cNvGrpSpPr/>
          <p:nvPr/>
        </p:nvGrpSpPr>
        <p:grpSpPr>
          <a:xfrm>
            <a:off x="2166730" y="221474"/>
            <a:ext cx="4174435" cy="307777"/>
            <a:chOff x="2166730" y="221474"/>
            <a:chExt cx="4174435" cy="307777"/>
          </a:xfrm>
        </p:grpSpPr>
        <p:cxnSp>
          <p:nvCxnSpPr>
            <p:cNvPr id="5" name="Straight Arrow Connector 4"/>
            <p:cNvCxnSpPr/>
            <p:nvPr/>
          </p:nvCxnSpPr>
          <p:spPr>
            <a:xfrm>
              <a:off x="2166730" y="447420"/>
              <a:ext cx="4174435" cy="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7" name="TextBox 6"/>
            <p:cNvSpPr txBox="1"/>
            <p:nvPr/>
          </p:nvSpPr>
          <p:spPr>
            <a:xfrm>
              <a:off x="3602199" y="221474"/>
              <a:ext cx="1789272" cy="307777"/>
            </a:xfrm>
            <a:prstGeom prst="rect">
              <a:avLst/>
            </a:prstGeom>
            <a:noFill/>
          </p:spPr>
          <p:txBody>
            <a:bodyPr wrap="none" rtlCol="0">
              <a:spAutoFit/>
            </a:bodyPr>
            <a:lstStyle/>
            <a:p>
              <a:r>
                <a:rPr lang="en-AU" dirty="0"/>
                <a:t>4000 KILOMETRES</a:t>
              </a:r>
            </a:p>
          </p:txBody>
        </p:sp>
      </p:grpSp>
      <p:grpSp>
        <p:nvGrpSpPr>
          <p:cNvPr id="16" name="Group 15"/>
          <p:cNvGrpSpPr/>
          <p:nvPr/>
        </p:nvGrpSpPr>
        <p:grpSpPr>
          <a:xfrm rot="5400000">
            <a:off x="6125970" y="2082569"/>
            <a:ext cx="2981434" cy="307777"/>
            <a:chOff x="2166730" y="221473"/>
            <a:chExt cx="4174435" cy="307777"/>
          </a:xfrm>
        </p:grpSpPr>
        <p:cxnSp>
          <p:nvCxnSpPr>
            <p:cNvPr id="17" name="Straight Arrow Connector 16"/>
            <p:cNvCxnSpPr/>
            <p:nvPr/>
          </p:nvCxnSpPr>
          <p:spPr>
            <a:xfrm>
              <a:off x="2166730" y="447420"/>
              <a:ext cx="4174435" cy="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p:cNvSpPr txBox="1"/>
            <p:nvPr/>
          </p:nvSpPr>
          <p:spPr>
            <a:xfrm>
              <a:off x="3244216" y="221473"/>
              <a:ext cx="2505237" cy="307777"/>
            </a:xfrm>
            <a:prstGeom prst="rect">
              <a:avLst/>
            </a:prstGeom>
            <a:noFill/>
          </p:spPr>
          <p:txBody>
            <a:bodyPr wrap="none" rtlCol="0">
              <a:spAutoFit/>
            </a:bodyPr>
            <a:lstStyle/>
            <a:p>
              <a:r>
                <a:rPr lang="en-AU" dirty="0"/>
                <a:t>3860 KILOMETRES</a:t>
              </a:r>
            </a:p>
          </p:txBody>
        </p:sp>
      </p:grpSp>
    </p:spTree>
    <p:extLst>
      <p:ext uri="{BB962C8B-B14F-4D97-AF65-F5344CB8AC3E}">
        <p14:creationId xmlns:p14="http://schemas.microsoft.com/office/powerpoint/2010/main" val="2647302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AU" dirty="0"/>
              <a:t>Time zones in Australia</a:t>
            </a:r>
          </a:p>
        </p:txBody>
      </p:sp>
      <p:pic>
        <p:nvPicPr>
          <p:cNvPr id="3" name="Picture 2"/>
          <p:cNvPicPr>
            <a:picLocks noChangeAspect="1"/>
          </p:cNvPicPr>
          <p:nvPr/>
        </p:nvPicPr>
        <p:blipFill>
          <a:blip r:embed="rId2"/>
          <a:stretch>
            <a:fillRect/>
          </a:stretch>
        </p:blipFill>
        <p:spPr>
          <a:xfrm>
            <a:off x="226115" y="151519"/>
            <a:ext cx="4672220" cy="4291065"/>
          </a:xfrm>
          <a:prstGeom prst="rect">
            <a:avLst/>
          </a:prstGeom>
        </p:spPr>
      </p:pic>
      <p:sp>
        <p:nvSpPr>
          <p:cNvPr id="5" name="Rectangle 4"/>
          <p:cNvSpPr/>
          <p:nvPr/>
        </p:nvSpPr>
        <p:spPr>
          <a:xfrm>
            <a:off x="5138529" y="718571"/>
            <a:ext cx="3190461" cy="3539430"/>
          </a:xfrm>
          <a:prstGeom prst="rect">
            <a:avLst/>
          </a:prstGeom>
        </p:spPr>
        <p:txBody>
          <a:bodyPr wrap="square">
            <a:spAutoFit/>
          </a:bodyPr>
          <a:lstStyle/>
          <a:p>
            <a:r>
              <a:rPr lang="en-AU" dirty="0"/>
              <a:t>Standard time was introduced in the 1890s when all of the Australian colonies adopted it. </a:t>
            </a:r>
          </a:p>
          <a:p>
            <a:endParaRPr lang="en-AU" dirty="0"/>
          </a:p>
          <a:p>
            <a:r>
              <a:rPr lang="en-AU" dirty="0"/>
              <a:t>Before the switch to standard time zones, each local city or town was free to determine its local time, called local mean time. </a:t>
            </a:r>
          </a:p>
          <a:p>
            <a:endParaRPr lang="en-AU" dirty="0"/>
          </a:p>
          <a:p>
            <a:r>
              <a:rPr lang="en-AU" dirty="0"/>
              <a:t>Now, Western Australia uses Western Standard Time; South Australia and the Northern Territory use Central Standard Time; while New South Wales, Queensland, Tasmania, Victoria, and the Australian Capital Territory use Eastern Standard Time.</a:t>
            </a:r>
          </a:p>
        </p:txBody>
      </p:sp>
    </p:spTree>
    <p:extLst>
      <p:ext uri="{BB962C8B-B14F-4D97-AF65-F5344CB8AC3E}">
        <p14:creationId xmlns:p14="http://schemas.microsoft.com/office/powerpoint/2010/main" val="28987551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SEPA  Profile&amp;quot;&quot;/&gt;&lt;property id=&quot;20307&quot; value=&quot;256&quot;/&gt;&lt;/object&gt;&lt;object type=&quot;3&quot; unique_id=&quot;10006&quot;&gt;&lt;property id=&quot;20148&quot; value=&quot;5&quot;/&gt;&lt;property id=&quot;20300&quot; value=&quot;Slide 7 - &amp;quot;THE BOARD         THE NATIONAL COUNCIL&amp;quot;&quot;/&gt;&lt;property id=&quot;20307&quot; value=&quot;289&quot;/&gt;&lt;/object&gt;&lt;object type=&quot;3&quot; unique_id=&quot;10009&quot;&gt;&lt;property id=&quot;20148&quot; value=&quot;5&quot;/&gt;&lt;property id=&quot;20300&quot; value=&quot;Slide 8 - &amp;quot;ASEPA BOARD 2019&amp;quot;&quot;/&gt;&lt;property id=&quot;20307&quot; value=&quot;283&quot;/&gt;&lt;/object&gt;&lt;object type=&quot;3&quot; unique_id=&quot;10012&quot;&gt;&lt;property id=&quot;20148&quot; value=&quot;5&quot;/&gt;&lt;property id=&quot;20300&quot; value=&quot;Slide 13 - &amp;quot;ASEPA NATIONAL PARTNERSHIPS &amp;quot;&quot;/&gt;&lt;property id=&quot;20307&quot; value=&quot;292&quot;/&gt;&lt;/object&gt;&lt;object type=&quot;3&quot; unique_id=&quot;10015&quot;&gt;&lt;property id=&quot;20148&quot; value=&quot;5&quot;/&gt;&lt;property id=&quot;20300&quot; value=&quot;Slide 14 - &amp;quot;ASEPA’s Leading Learning 4 All Initiative&amp;quot;&quot;/&gt;&lt;property id=&quot;20307&quot; value=&quot;286&quot;/&gt;&lt;/object&gt;&lt;object type=&quot;3&quot; unique_id=&quot;10016&quot;&gt;&lt;property id=&quot;20148&quot; value=&quot;5&quot;/&gt;&lt;property id=&quot;20300&quot; value=&quot;Slide 15 - &amp;quot;Our Strategic Plan&amp;quot;&quot;/&gt;&lt;property id=&quot;20307&quot; value=&quot;258&quot;/&gt;&lt;/object&gt;&lt;object type=&quot;3&quot; unique_id=&quot;10599&quot;&gt;&lt;property id=&quot;20148&quot; value=&quot;5&quot;/&gt;&lt;property id=&quot;20300&quot; value=&quot;Slide 9 - &amp;quot;ASEPA Board&amp;quot;&quot;/&gt;&lt;property id=&quot;20307&quot; value=&quot;300&quot;/&gt;&lt;/object&gt;&lt;object type=&quot;3&quot; unique_id=&quot;10600&quot;&gt;&lt;property id=&quot;20148&quot; value=&quot;5&quot;/&gt;&lt;property id=&quot;20300&quot; value=&quot;Slide 10 - &amp;quot;ASEPA Board&amp;quot;&quot;/&gt;&lt;property id=&quot;20307&quot; value=&quot;301&quot;/&gt;&lt;/object&gt;&lt;object type=&quot;3&quot; unique_id=&quot;10601&quot;&gt;&lt;property id=&quot;20148&quot; value=&quot;5&quot;/&gt;&lt;property id=&quot;20300&quot; value=&quot;Slide 11 - &amp;quot;ASEPA Board&amp;quot;&quot;/&gt;&lt;property id=&quot;20307&quot; value=&quot;302&quot;/&gt;&lt;/object&gt;&lt;object type=&quot;3&quot; unique_id=&quot;10606&quot;&gt;&lt;property id=&quot;20148&quot; value=&quot;5&quot;/&gt;&lt;property id=&quot;20300&quot; value=&quot;Slide 16 - &amp;quot; ASEPA Board and National Council Planning, 2019-20&amp;quot;&quot;/&gt;&lt;property id=&quot;20307&quot; value=&quot;298&quot;/&gt;&lt;/object&gt;&lt;object type=&quot;3&quot; unique_id=&quot;10607&quot;&gt;&lt;property id=&quot;20148&quot; value=&quot;5&quot;/&gt;&lt;property id=&quot;20300&quot; value=&quot;Slide 18 - &amp;quot; ASEPA Board and Management Committee  Planning 2019 against our Big 3 Leaders Teachers Learners  Recognition&amp;quot;&quot;/&gt;&lt;property id=&quot;20307&quot; value=&quot;303&quot;/&gt;&lt;/object&gt;&lt;object type=&quot;3&quot; unique_id=&quot;10612&quot;&gt;&lt;property id=&quot;20148&quot; value=&quot;5&quot;/&gt;&lt;property id=&quot;20300&quot; value=&quot;Slide 19&quot;/&gt;&lt;property id=&quot;20307&quot; value=&quot;308&quot;/&gt;&lt;/object&gt;&lt;object type=&quot;3&quot; unique_id=&quot;10681&quot;&gt;&lt;property id=&quot;20148&quot; value=&quot;5&quot;/&gt;&lt;property id=&quot;20300&quot; value=&quot;Slide 17 - &amp;quot; ASEPA WORKPLAN Milestones&amp;quot;&quot;/&gt;&lt;property id=&quot;20307&quot; value=&quot;309&quot;/&gt;&lt;/object&gt;&lt;object type=&quot;3&quot; unique_id=&quot;10793&quot;&gt;&lt;property id=&quot;20148&quot; value=&quot;5&quot;/&gt;&lt;property id=&quot;20300&quot; value=&quot;Slide 12 - &amp;quot;ASEPA &amp;amp; SEPLA 2020 NATIONAL  SPECIAL EDUCATION CONFERENCE &amp;quot;&quot;/&gt;&lt;property id=&quot;20307&quot; value=&quot;326&quot;/&gt;&lt;/object&gt;&lt;object type=&quot;3&quot; unique_id=&quot;11383&quot;&gt;&lt;property id=&quot;20148&quot; value=&quot;5&quot;/&gt;&lt;property id=&quot;20300&quot; value=&quot;Slide 2&quot;/&gt;&lt;property id=&quot;20307&quot; value=&quot;331&quot;/&gt;&lt;/object&gt;&lt;object type=&quot;3&quot; unique_id=&quot;11384&quot;&gt;&lt;property id=&quot;20148&quot; value=&quot;5&quot;/&gt;&lt;property id=&quot;20300&quot; value=&quot;Slide 3&quot;/&gt;&lt;property id=&quot;20307&quot; value=&quot;329&quot;/&gt;&lt;/object&gt;&lt;object type=&quot;3&quot; unique_id=&quot;11385&quot;&gt;&lt;property id=&quot;20148&quot; value=&quot;5&quot;/&gt;&lt;property id=&quot;20300&quot; value=&quot;Slide 4&quot;/&gt;&lt;property id=&quot;20307&quot; value=&quot;330&quot;/&gt;&lt;/object&gt;&lt;object type=&quot;3&quot; unique_id=&quot;11386&quot;&gt;&lt;property id=&quot;20148&quot; value=&quot;5&quot;/&gt;&lt;property id=&quot;20300&quot; value=&quot;Slide 5&quot;/&gt;&lt;property id=&quot;20307&quot; value=&quot;328&quot;/&gt;&lt;/object&gt;&lt;object type=&quot;3&quot; unique_id=&quot;11387&quot;&gt;&lt;property id=&quot;20148&quot; value=&quot;5&quot;/&gt;&lt;property id=&quot;20300&quot; value=&quot;Slide 6&quot;/&gt;&lt;property id=&quot;20307&quot; value=&quot;332&quot;/&gt;&lt;/object&gt;&lt;/object&gt;&lt;object type=&quot;8&quot; unique_id=&quot;10072&quot;&gt;&lt;/object&gt;&lt;/object&gt;&lt;/database&gt;"/>
  <p:tag name="SECTOMILLISECCONVERTED" val="1"/>
</p:tagLst>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16464</TotalTime>
  <Words>1208</Words>
  <Application>Microsoft Macintosh PowerPoint</Application>
  <PresentationFormat>On-screen Show (16:9)</PresentationFormat>
  <Paragraphs>139</Paragraphs>
  <Slides>24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Hiragino Kaku Gothic Std W8</vt:lpstr>
      <vt:lpstr>Arial</vt:lpstr>
      <vt:lpstr>Calibri</vt:lpstr>
      <vt:lpstr>Roboto</vt:lpstr>
      <vt:lpstr>Material</vt:lpstr>
      <vt:lpstr>ASEPA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ASEPA  Profile</vt:lpstr>
      <vt:lpstr>THE BOARD         THE NATIONAL COUNCIL</vt:lpstr>
      <vt:lpstr>ASEPA BOARD 2019</vt:lpstr>
      <vt:lpstr>ASEPA Board</vt:lpstr>
      <vt:lpstr>ASEPA Board</vt:lpstr>
      <vt:lpstr>ASEPA Board</vt:lpstr>
      <vt:lpstr>ASEPA &amp; SEPLA 2020 NATIONAL  SPECIAL EDUCATION CONFERENCE </vt:lpstr>
      <vt:lpstr>ASEPA NATIONAL PARTNERSHIPS </vt:lpstr>
      <vt:lpstr>ASEPA’s Leading Learning 4 All Initiative</vt:lpstr>
      <vt:lpstr>Our Strategic Plan</vt:lpstr>
      <vt:lpstr> ASEPA Board and National Council Planning, 2019-20</vt:lpstr>
      <vt:lpstr> ASEPA WORKPLAN Milestones</vt:lpstr>
      <vt:lpstr> ASEPA Board and National Council  Planning 2018-20 against our Big 3 Leaders Teachers Learners + Recognition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ASEPA</dc:title>
  <dc:creator>Matthew Johnson</dc:creator>
  <cp:lastModifiedBy>Sheree Vertigan</cp:lastModifiedBy>
  <cp:revision>108</cp:revision>
  <dcterms:modified xsi:type="dcterms:W3CDTF">2019-11-28T05:49:12Z</dcterms:modified>
</cp:coreProperties>
</file>